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47"/>
  </p:notesMasterIdLst>
  <p:sldIdLst>
    <p:sldId id="301" r:id="rId2"/>
    <p:sldId id="264" r:id="rId3"/>
    <p:sldId id="289" r:id="rId4"/>
    <p:sldId id="260" r:id="rId5"/>
    <p:sldId id="293" r:id="rId6"/>
    <p:sldId id="333" r:id="rId7"/>
    <p:sldId id="335" r:id="rId8"/>
    <p:sldId id="334" r:id="rId9"/>
    <p:sldId id="325" r:id="rId10"/>
    <p:sldId id="298" r:id="rId11"/>
    <p:sldId id="299" r:id="rId12"/>
    <p:sldId id="339" r:id="rId13"/>
    <p:sldId id="340" r:id="rId14"/>
    <p:sldId id="341" r:id="rId15"/>
    <p:sldId id="336" r:id="rId16"/>
    <p:sldId id="342" r:id="rId17"/>
    <p:sldId id="306" r:id="rId18"/>
    <p:sldId id="307" r:id="rId19"/>
    <p:sldId id="349" r:id="rId20"/>
    <p:sldId id="351" r:id="rId21"/>
    <p:sldId id="324" r:id="rId22"/>
    <p:sldId id="348" r:id="rId23"/>
    <p:sldId id="354" r:id="rId24"/>
    <p:sldId id="356" r:id="rId25"/>
    <p:sldId id="337" r:id="rId26"/>
    <p:sldId id="320" r:id="rId27"/>
    <p:sldId id="322" r:id="rId28"/>
    <p:sldId id="303" r:id="rId29"/>
    <p:sldId id="302" r:id="rId30"/>
    <p:sldId id="327" r:id="rId31"/>
    <p:sldId id="343" r:id="rId32"/>
    <p:sldId id="308" r:id="rId33"/>
    <p:sldId id="316" r:id="rId34"/>
    <p:sldId id="312" r:id="rId35"/>
    <p:sldId id="309" r:id="rId36"/>
    <p:sldId id="317" r:id="rId37"/>
    <p:sldId id="313" r:id="rId38"/>
    <p:sldId id="345" r:id="rId39"/>
    <p:sldId id="346" r:id="rId40"/>
    <p:sldId id="347" r:id="rId41"/>
    <p:sldId id="314" r:id="rId42"/>
    <p:sldId id="319" r:id="rId43"/>
    <p:sldId id="318" r:id="rId44"/>
    <p:sldId id="315" r:id="rId45"/>
    <p:sldId id="352" r:id="rId46"/>
  </p:sldIdLst>
  <p:sldSz cx="9144000" cy="5143500" type="screen16x9"/>
  <p:notesSz cx="6858000" cy="9144000"/>
  <p:embeddedFontLst>
    <p:embeddedFont>
      <p:font typeface="Bebas Neue" panose="020B0606020202050201" pitchFamily="34" charset="0"/>
      <p:regular r:id="rId48"/>
    </p:embeddedFont>
    <p:embeddedFont>
      <p:font typeface="Nunito Light" pitchFamily="2" charset="0"/>
      <p:regular r:id="rId49"/>
      <p:italic r:id="rId50"/>
    </p:embeddedFont>
    <p:embeddedFont>
      <p:font typeface="Playfair Display ExtraBold" panose="020B0604020202020204" charset="0"/>
      <p:bold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00823B"/>
    <a:srgbClr val="6D6E71"/>
    <a:srgbClr val="08306B"/>
    <a:srgbClr val="F1F1F3"/>
    <a:srgbClr val="6885DC"/>
    <a:srgbClr val="7F1FE0"/>
    <a:srgbClr val="818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D5F789-F7FF-4708-88E7-D03F1C3A4AAA}">
  <a:tblStyle styleId="{38D5F789-F7FF-4708-88E7-D03F1C3A4A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45" autoAdjust="0"/>
    <p:restoredTop sz="94660"/>
  </p:normalViewPr>
  <p:slideViewPr>
    <p:cSldViewPr>
      <p:cViewPr varScale="1">
        <p:scale>
          <a:sx n="210" d="100"/>
          <a:sy n="210" d="100"/>
        </p:scale>
        <p:origin x="324" y="1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12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28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4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39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73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678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48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69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021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160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183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384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1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671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781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814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907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291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093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789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45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84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085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874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879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901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262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3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650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812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754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904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484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976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31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03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277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286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526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30939" y="1536024"/>
            <a:ext cx="1463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207929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5083975" y="537575"/>
            <a:ext cx="3020100" cy="4064400"/>
          </a:xfrm>
          <a:prstGeom prst="rect">
            <a:avLst/>
          </a:prstGeom>
          <a:noFill/>
          <a:ln>
            <a:noFill/>
          </a:ln>
        </p:spPr>
      </p:sp>
      <p:sp>
        <p:nvSpPr>
          <p:cNvPr id="28" name="Google Shape;28;p7"/>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720000" y="1150025"/>
            <a:ext cx="3852000" cy="34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2277000" y="2571750"/>
            <a:ext cx="4590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 name="Google Shape;58;p15"/>
          <p:cNvSpPr txBox="1">
            <a:spLocks noGrp="1"/>
          </p:cNvSpPr>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298450" rtl="0">
              <a:lnSpc>
                <a:spcPct val="115000"/>
              </a:lnSpc>
              <a:spcBef>
                <a:spcPts val="100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Tree>
    <p:extLst>
      <p:ext uri="{BB962C8B-B14F-4D97-AF65-F5344CB8AC3E}">
        <p14:creationId xmlns:p14="http://schemas.microsoft.com/office/powerpoint/2010/main" val="62751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7" r:id="rId5"/>
    <p:sldLayoutId id="2147483658" r:id="rId6"/>
    <p:sldLayoutId id="2147483660" r:id="rId7"/>
    <p:sldLayoutId id="2147483661"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jpe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eg"/><Relationship Id="rId9" Type="http://schemas.openxmlformats.org/officeDocument/2006/relationships/image" Target="../media/image19.jpg"/><Relationship Id="rId1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hyperlink" Target="https://www.kaggle.com/code/hypocrites/simple-eda-with-imageai-object-detection" TargetMode="External"/><Relationship Id="rId3" Type="http://schemas.openxmlformats.org/officeDocument/2006/relationships/image" Target="../media/image27.png"/><Relationship Id="rId7" Type="http://schemas.openxmlformats.org/officeDocument/2006/relationships/hyperlink" Target="https://www.kaggle.com/code/jpmiller/open-images-eda"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neptune.ai/blog/data-exploration-for-image-segmentation-and-object-detection"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 Target="slide37.xml"/><Relationship Id="rId7" Type="http://schemas.openxmlformats.org/officeDocument/2006/relationships/hyperlink" Target="https://github.com/ultralytics/yolov5/wiki/Tips-for-Best-Training-Results"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7.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0.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ultralytics/yolov5/issues/8504"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hyperlink" Target="https://aclanthology.org/D19-157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the-analytics.club/deep-learning-with-small-data"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hyperlink" Target="https://www.datacamp.com/tutorial/complete-guide-data-augmentati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12.13135"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hyperlink" Target="https://blog.marvik.ai/2022/12/13/first-steps-in-implementing-a-multi-head-architectur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hyperlink" Target="https://blog.roboflow.com/labelimg/" TargetMode="External"/><Relationship Id="rId13" Type="http://schemas.openxmlformats.org/officeDocument/2006/relationships/hyperlink" Target="https://www.kaggle.com/code/fanconic/yolov3-keras-image-object-detection" TargetMode="External"/><Relationship Id="rId3" Type="http://schemas.openxmlformats.org/officeDocument/2006/relationships/hyperlink" Target="https://lilianweng.github.io/posts/2017-10-29-object-recognition-part-1/" TargetMode="External"/><Relationship Id="rId7" Type="http://schemas.openxmlformats.org/officeDocument/2006/relationships/hyperlink" Target="https://github.com/heartexlabs/labelImg" TargetMode="External"/><Relationship Id="rId12" Type="http://schemas.openxmlformats.org/officeDocument/2006/relationships/hyperlink" Target="https://gilberttanner.com/blog/yolo-object-detection-with-keras-yolo3/" TargetMode="External"/><Relationship Id="rId2" Type="http://schemas.openxmlformats.org/officeDocument/2006/relationships/notesSlide" Target="../notesSlides/notesSlide28.xml"/><Relationship Id="rId16" Type="http://schemas.openxmlformats.org/officeDocument/2006/relationships/hyperlink" Target="https://github.com/thepbordin/YOLOv5-Streamlit-Deployment" TargetMode="External"/><Relationship Id="rId1" Type="http://schemas.openxmlformats.org/officeDocument/2006/relationships/slideLayout" Target="../slideLayouts/slideLayout10.xml"/><Relationship Id="rId6" Type="http://schemas.openxmlformats.org/officeDocument/2006/relationships/hyperlink" Target="https://pjreddie.com/media/files/papers/YOLOv3.pdf" TargetMode="External"/><Relationship Id="rId11" Type="http://schemas.openxmlformats.org/officeDocument/2006/relationships/hyperlink" Target="https://github.com/experiencor/keras-yolo3" TargetMode="External"/><Relationship Id="rId5" Type="http://schemas.openxmlformats.org/officeDocument/2006/relationships/hyperlink" Target="https://www.superannotate.com/blog/introduction-to-image-annotation" TargetMode="External"/><Relationship Id="rId15" Type="http://schemas.openxmlformats.org/officeDocument/2006/relationships/hyperlink" Target="https://www.analyticsvidhya.com/blog/2019/04/build-first-multi-label-image-classification-model-python/" TargetMode="External"/><Relationship Id="rId10" Type="http://schemas.openxmlformats.org/officeDocument/2006/relationships/hyperlink" Target="https://machinelearningmastery.com/how-to-perform-object-detection-with-yolov3-in-keras" TargetMode="External"/><Relationship Id="rId4" Type="http://schemas.openxmlformats.org/officeDocument/2006/relationships/hyperlink" Target="https://jonathan-hui.medium.com/map-mean-average-precision-for-object-detection-45c121a31173" TargetMode="External"/><Relationship Id="rId9" Type="http://schemas.openxmlformats.org/officeDocument/2006/relationships/hyperlink" Target="https://code.visualstudio.com/docs/languages/python" TargetMode="External"/><Relationship Id="rId14" Type="http://schemas.openxmlformats.org/officeDocument/2006/relationships/hyperlink" Target="https://cocodataset.org/#detection-202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researchgate.net/publication/353055292_MIDV-2020_A_Comprehensive_Benchmark_Dataset_for_Identity_Document_Analysis"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hyperlink" Target="https://docs.ultralytics.com/"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hyperlink" Target="https://pjreddie.com/media/files/papers/YOLOv3.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hyperlink" Target="https://github.com/ultralytics/yolov5"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ai.net/p/computer-vision/yolo-v5%E2%80%8A-%E2%80%8Aexplained-and-demystified"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hyperlink" Target="https://blog.roboflow.com/yolov5-improvements-and-evaluation/" TargetMode="External"/><Relationship Id="rId4" Type="http://schemas.openxmlformats.org/officeDocument/2006/relationships/hyperlink" Target="https://iq.opengenus.org/yolov5/"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s://www.techopedia.com/definition/1968/color-saturation" TargetMode="External"/><Relationship Id="rId7"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hyperlink" Target="https://en.wikipedia.org/wiki/HSL_and_HSV" TargetMode="External"/><Relationship Id="rId5" Type="http://schemas.openxmlformats.org/officeDocument/2006/relationships/hyperlink" Target="https://www.techopedia.com/definition/6265/brightness" TargetMode="External"/><Relationship Id="rId4" Type="http://schemas.openxmlformats.org/officeDocument/2006/relationships/hyperlink" Target="https://www.techopedia.com/definition/19848/hu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nanonets.com/blog/data-augmentation-how-to-use-deep-learning-when-you-have-limited-data-part-2/"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hyperlink" Target="https://blog.roboflow.com/yolov4-data-augmentation/" TargetMode="External"/><Relationship Id="rId5" Type="http://schemas.openxmlformats.org/officeDocument/2006/relationships/hyperlink" Target="https://nanonets.com/blog/data-augmentation-how-to-use-deep-learning-when-you-have-limited-data-part-2/" TargetMode="Externa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unstats.un.org/unsd/demographic-social/products/dyb/dyb_202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ey.com/en_id/banking-capital-markets/riding-the-wave-of-indonesias-financial-services-growth" TargetMode="External"/><Relationship Id="rId5" Type="http://schemas.openxmlformats.org/officeDocument/2006/relationships/hyperlink" Target="https://www.weforum.org/agenda/2022/02/closing-southeast-asia-s-financial-inclusion-gap/"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hyperlink" Target="https://nanonets.com/blog/data-augmentation-how-to-use-deep-learning-when-you-have-limited-data-part-2/"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blog.paperspace.com/data-augmentation-for-object-detection-rotation-and-shearin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www.v7labs.com/blog/yolo-object-detection#:~:text=a%20negative%20prediction.-,What%20is%20YOLO%3F,repurposed%20classifiers%20to%20perform%20detection."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v7labs.com/blog/yolo-object-detection#:~:text=a%20negative%20prediction.-,What%20is%20YOLO%3F,repurposed%20classifiers%20to%20perform%20detection."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hyperlink" Target="https://blog.paperspace.com/mean-average-precision/#:~:text=To%20evaluate%20object%20detection%20models,model%20is%20in%20its%20detections" TargetMode="External"/><Relationship Id="rId4" Type="http://schemas.openxmlformats.org/officeDocument/2006/relationships/hyperlink" Target="https://blog.roboflow.com/mean-average-precisio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en.wikipedia.org/wiki/File:Green_tick_pointed.svg"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hyperlink" Target="https://www.ica.gov.sg/documents/passport/apply" TargetMode="External"/><Relationship Id="rId4" Type="http://schemas.openxmlformats.org/officeDocument/2006/relationships/hyperlink" Target="https://www.straitstimes.com/singapore/how-to-take-perfect-passport-photos" TargetMode="External"/><Relationship Id="rId9" Type="http://schemas.openxmlformats.org/officeDocument/2006/relationships/hyperlink" Target="https://pixabay.com/en/red-mark-cross-crossed-wrong-4014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pixabay.com/en/red-mark-cross-crossed-wrong-40144/"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en.wikipedia.org/wiki/File:Green_tick_pointed.svg"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11" name="Google Shape;213;p25">
            <a:extLst>
              <a:ext uri="{FF2B5EF4-FFF2-40B4-BE49-F238E27FC236}">
                <a16:creationId xmlns:a16="http://schemas.microsoft.com/office/drawing/2014/main" id="{79A5962A-2041-4B95-74FD-4C8EA6E6B769}"/>
              </a:ext>
            </a:extLst>
          </p:cNvPr>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5"/>
          <p:cNvSpPr txBox="1">
            <a:spLocks noGrp="1"/>
          </p:cNvSpPr>
          <p:nvPr>
            <p:ph type="title"/>
          </p:nvPr>
        </p:nvSpPr>
        <p:spPr>
          <a:xfrm>
            <a:off x="705475" y="3098102"/>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Identifying ID Submissions using Computer Vision</a:t>
            </a:r>
            <a:endParaRPr sz="3600" dirty="0"/>
          </a:p>
        </p:txBody>
      </p:sp>
      <p:sp>
        <p:nvSpPr>
          <p:cNvPr id="216" name="Google Shape;216;p25"/>
          <p:cNvSpPr txBox="1">
            <a:spLocks noGrp="1"/>
          </p:cNvSpPr>
          <p:nvPr>
            <p:ph type="subTitle" idx="1"/>
          </p:nvPr>
        </p:nvSpPr>
        <p:spPr>
          <a:xfrm>
            <a:off x="705599" y="4068958"/>
            <a:ext cx="7394793"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Improving the customer experience in applying for a new digital bank account</a:t>
            </a:r>
            <a:endParaRPr sz="1600"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6815;p51">
            <a:extLst>
              <a:ext uri="{FF2B5EF4-FFF2-40B4-BE49-F238E27FC236}">
                <a16:creationId xmlns:a16="http://schemas.microsoft.com/office/drawing/2014/main" id="{A553D482-C96D-E051-C176-10443351A553}"/>
              </a:ext>
            </a:extLst>
          </p:cNvPr>
          <p:cNvGrpSpPr>
            <a:grpSpLocks noChangeAspect="1"/>
          </p:cNvGrpSpPr>
          <p:nvPr/>
        </p:nvGrpSpPr>
        <p:grpSpPr>
          <a:xfrm>
            <a:off x="884282" y="1447636"/>
            <a:ext cx="720000" cy="720000"/>
            <a:chOff x="-44512325" y="3176075"/>
            <a:chExt cx="300900" cy="300900"/>
          </a:xfrm>
          <a:solidFill>
            <a:schemeClr val="bg1">
              <a:lumMod val="50000"/>
            </a:schemeClr>
          </a:solidFill>
        </p:grpSpPr>
        <p:sp>
          <p:nvSpPr>
            <p:cNvPr id="6" name="Google Shape;6816;p51">
              <a:extLst>
                <a:ext uri="{FF2B5EF4-FFF2-40B4-BE49-F238E27FC236}">
                  <a16:creationId xmlns:a16="http://schemas.microsoft.com/office/drawing/2014/main" id="{8B4BD37D-B9DD-744A-5E2B-5E2AF6D6A431}"/>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17;p51">
              <a:extLst>
                <a:ext uri="{FF2B5EF4-FFF2-40B4-BE49-F238E27FC236}">
                  <a16:creationId xmlns:a16="http://schemas.microsoft.com/office/drawing/2014/main" id="{372DC598-42CE-7983-2364-B26116A5E5DE}"/>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18;p51">
              <a:extLst>
                <a:ext uri="{FF2B5EF4-FFF2-40B4-BE49-F238E27FC236}">
                  <a16:creationId xmlns:a16="http://schemas.microsoft.com/office/drawing/2014/main" id="{B81CACB5-9BA0-5522-447F-AE4C91997A63}"/>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5308;p48">
            <a:extLst>
              <a:ext uri="{FF2B5EF4-FFF2-40B4-BE49-F238E27FC236}">
                <a16:creationId xmlns:a16="http://schemas.microsoft.com/office/drawing/2014/main" id="{F9A85B6A-3055-9572-B092-479DC8136179}"/>
              </a:ext>
            </a:extLst>
          </p:cNvPr>
          <p:cNvGrpSpPr>
            <a:grpSpLocks noChangeAspect="1"/>
          </p:cNvGrpSpPr>
          <p:nvPr/>
        </p:nvGrpSpPr>
        <p:grpSpPr>
          <a:xfrm>
            <a:off x="1244282" y="1918888"/>
            <a:ext cx="840047" cy="540000"/>
            <a:chOff x="-27721750" y="3598250"/>
            <a:chExt cx="297750" cy="191400"/>
          </a:xfrm>
          <a:solidFill>
            <a:schemeClr val="tx1"/>
          </a:solidFill>
        </p:grpSpPr>
        <p:sp>
          <p:nvSpPr>
            <p:cNvPr id="3" name="Google Shape;5309;p48">
              <a:extLst>
                <a:ext uri="{FF2B5EF4-FFF2-40B4-BE49-F238E27FC236}">
                  <a16:creationId xmlns:a16="http://schemas.microsoft.com/office/drawing/2014/main" id="{6EADCE06-7CEC-96A2-A159-DAF083AA0618}"/>
                </a:ext>
              </a:extLst>
            </p:cNvPr>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10;p48">
              <a:extLst>
                <a:ext uri="{FF2B5EF4-FFF2-40B4-BE49-F238E27FC236}">
                  <a16:creationId xmlns:a16="http://schemas.microsoft.com/office/drawing/2014/main" id="{99C1A1AF-B7E2-A4EC-E52F-8A10A3519016}"/>
                </a:ext>
              </a:extLst>
            </p:cNvPr>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385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2" name="Google Shape;402;p29"/>
          <p:cNvGrpSpPr/>
          <p:nvPr/>
        </p:nvGrpSpPr>
        <p:grpSpPr>
          <a:xfrm rot="-5400000">
            <a:off x="7053942" y="-1380678"/>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29"/>
          <p:cNvGrpSpPr/>
          <p:nvPr/>
        </p:nvGrpSpPr>
        <p:grpSpPr>
          <a:xfrm rot="5400000">
            <a:off x="88763"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B66276BB-61B0-459F-CCD8-C90019BCC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169" y="1239782"/>
            <a:ext cx="911250" cy="1620000"/>
          </a:xfrm>
          <a:prstGeom prst="rect">
            <a:avLst/>
          </a:prstGeom>
        </p:spPr>
      </p:pic>
      <p:pic>
        <p:nvPicPr>
          <p:cNvPr id="10" name="Picture 9">
            <a:extLst>
              <a:ext uri="{FF2B5EF4-FFF2-40B4-BE49-F238E27FC236}">
                <a16:creationId xmlns:a16="http://schemas.microsoft.com/office/drawing/2014/main" id="{82D2329E-A16A-FC2F-8619-4D7972793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8211" y="2895966"/>
            <a:ext cx="911250" cy="1620000"/>
          </a:xfrm>
          <a:prstGeom prst="rect">
            <a:avLst/>
          </a:prstGeom>
        </p:spPr>
      </p:pic>
      <p:pic>
        <p:nvPicPr>
          <p:cNvPr id="11" name="Picture 10">
            <a:extLst>
              <a:ext uri="{FF2B5EF4-FFF2-40B4-BE49-F238E27FC236}">
                <a16:creationId xmlns:a16="http://schemas.microsoft.com/office/drawing/2014/main" id="{31C41D56-C319-1F63-4C81-92C1ED8A7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03836" y="1594157"/>
            <a:ext cx="1620000" cy="911250"/>
          </a:xfrm>
          <a:prstGeom prst="rect">
            <a:avLst/>
          </a:prstGeom>
        </p:spPr>
      </p:pic>
      <p:pic>
        <p:nvPicPr>
          <p:cNvPr id="12" name="Picture 11">
            <a:extLst>
              <a:ext uri="{FF2B5EF4-FFF2-40B4-BE49-F238E27FC236}">
                <a16:creationId xmlns:a16="http://schemas.microsoft.com/office/drawing/2014/main" id="{A44DA2C7-C072-890F-AE65-95815DA875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169" y="2895966"/>
            <a:ext cx="911250" cy="1620000"/>
          </a:xfrm>
          <a:prstGeom prst="rect">
            <a:avLst/>
          </a:prstGeom>
        </p:spPr>
      </p:pic>
      <p:pic>
        <p:nvPicPr>
          <p:cNvPr id="13" name="Picture 12">
            <a:extLst>
              <a:ext uri="{FF2B5EF4-FFF2-40B4-BE49-F238E27FC236}">
                <a16:creationId xmlns:a16="http://schemas.microsoft.com/office/drawing/2014/main" id="{D1EE062D-E286-7D6D-FAF1-C4CF085A20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4475" y="1239782"/>
            <a:ext cx="911250" cy="1620000"/>
          </a:xfrm>
          <a:prstGeom prst="rect">
            <a:avLst/>
          </a:prstGeom>
        </p:spPr>
      </p:pic>
      <p:pic>
        <p:nvPicPr>
          <p:cNvPr id="14" name="Picture 13">
            <a:extLst>
              <a:ext uri="{FF2B5EF4-FFF2-40B4-BE49-F238E27FC236}">
                <a16:creationId xmlns:a16="http://schemas.microsoft.com/office/drawing/2014/main" id="{D15FA84A-5C45-F883-A944-A4E196DD25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5433" y="1239782"/>
            <a:ext cx="911250" cy="1620000"/>
          </a:xfrm>
          <a:prstGeom prst="rect">
            <a:avLst/>
          </a:prstGeom>
        </p:spPr>
      </p:pic>
      <p:pic>
        <p:nvPicPr>
          <p:cNvPr id="15" name="Picture 14">
            <a:extLst>
              <a:ext uri="{FF2B5EF4-FFF2-40B4-BE49-F238E27FC236}">
                <a16:creationId xmlns:a16="http://schemas.microsoft.com/office/drawing/2014/main" id="{9519F598-2C25-0171-79A2-A80B3D42A9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5480100" y="3250341"/>
            <a:ext cx="1620000" cy="911250"/>
          </a:xfrm>
          <a:prstGeom prst="rect">
            <a:avLst/>
          </a:prstGeom>
        </p:spPr>
      </p:pic>
      <p:pic>
        <p:nvPicPr>
          <p:cNvPr id="16" name="Picture 15">
            <a:extLst>
              <a:ext uri="{FF2B5EF4-FFF2-40B4-BE49-F238E27FC236}">
                <a16:creationId xmlns:a16="http://schemas.microsoft.com/office/drawing/2014/main" id="{8382F8D9-5F91-CD03-0811-DD5E3D8EAE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441058" y="3250341"/>
            <a:ext cx="1620000" cy="911250"/>
          </a:xfrm>
          <a:prstGeom prst="rect">
            <a:avLst/>
          </a:prstGeom>
        </p:spPr>
      </p:pic>
      <p:sp>
        <p:nvSpPr>
          <p:cNvPr id="18" name="Rectangle 17">
            <a:extLst>
              <a:ext uri="{FF2B5EF4-FFF2-40B4-BE49-F238E27FC236}">
                <a16:creationId xmlns:a16="http://schemas.microsoft.com/office/drawing/2014/main" id="{154C22B7-74F4-32F5-85DE-ADFF2DF660B4}"/>
              </a:ext>
            </a:extLst>
          </p:cNvPr>
          <p:cNvSpPr/>
          <p:nvPr/>
        </p:nvSpPr>
        <p:spPr>
          <a:xfrm>
            <a:off x="3386203" y="1059582"/>
            <a:ext cx="2016224" cy="35266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97509748-24B4-F337-303E-6EC17B765111}"/>
              </a:ext>
            </a:extLst>
          </p:cNvPr>
          <p:cNvSpPr/>
          <p:nvPr/>
        </p:nvSpPr>
        <p:spPr>
          <a:xfrm>
            <a:off x="3458211" y="958120"/>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Different background</a:t>
            </a:r>
            <a:endParaRPr lang="en-SG" sz="1100" b="1" dirty="0">
              <a:solidFill>
                <a:schemeClr val="tx1"/>
              </a:solidFill>
            </a:endParaRPr>
          </a:p>
        </p:txBody>
      </p:sp>
      <p:sp>
        <p:nvSpPr>
          <p:cNvPr id="19" name="Rectangle 18">
            <a:extLst>
              <a:ext uri="{FF2B5EF4-FFF2-40B4-BE49-F238E27FC236}">
                <a16:creationId xmlns:a16="http://schemas.microsoft.com/office/drawing/2014/main" id="{3F83ECAD-5B7C-FC6E-D1AF-D7EE02EE5D00}"/>
              </a:ext>
            </a:extLst>
          </p:cNvPr>
          <p:cNvSpPr/>
          <p:nvPr/>
        </p:nvSpPr>
        <p:spPr>
          <a:xfrm>
            <a:off x="5796136" y="1066116"/>
            <a:ext cx="2016224" cy="35266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EF6E6139-A8E9-6FDF-CAE9-E5758128F550}"/>
              </a:ext>
            </a:extLst>
          </p:cNvPr>
          <p:cNvSpPr/>
          <p:nvPr/>
        </p:nvSpPr>
        <p:spPr>
          <a:xfrm>
            <a:off x="5834475" y="987606"/>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Different brightness</a:t>
            </a:r>
            <a:endParaRPr lang="en-SG" sz="1100" b="1" dirty="0">
              <a:solidFill>
                <a:schemeClr val="tx1"/>
              </a:solidFill>
            </a:endParaRPr>
          </a:p>
        </p:txBody>
      </p:sp>
      <p:sp>
        <p:nvSpPr>
          <p:cNvPr id="22" name="Rectangle 21">
            <a:extLst>
              <a:ext uri="{FF2B5EF4-FFF2-40B4-BE49-F238E27FC236}">
                <a16:creationId xmlns:a16="http://schemas.microsoft.com/office/drawing/2014/main" id="{71C7C91A-9A09-5122-868A-D64FFF761386}"/>
              </a:ext>
            </a:extLst>
          </p:cNvPr>
          <p:cNvSpPr/>
          <p:nvPr/>
        </p:nvSpPr>
        <p:spPr>
          <a:xfrm>
            <a:off x="971600" y="1061368"/>
            <a:ext cx="2016224" cy="35266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F0149EB4-A7BD-CCB2-9A29-4159AEFDB6DB}"/>
              </a:ext>
            </a:extLst>
          </p:cNvPr>
          <p:cNvSpPr/>
          <p:nvPr/>
        </p:nvSpPr>
        <p:spPr>
          <a:xfrm>
            <a:off x="1043608" y="959906"/>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Normal</a:t>
            </a:r>
            <a:endParaRPr lang="en-SG" sz="1100" b="1" dirty="0">
              <a:solidFill>
                <a:schemeClr val="tx1"/>
              </a:solidFill>
            </a:endParaRPr>
          </a:p>
        </p:txBody>
      </p:sp>
      <p:pic>
        <p:nvPicPr>
          <p:cNvPr id="25" name="Picture 24">
            <a:extLst>
              <a:ext uri="{FF2B5EF4-FFF2-40B4-BE49-F238E27FC236}">
                <a16:creationId xmlns:a16="http://schemas.microsoft.com/office/drawing/2014/main" id="{59D33670-C24D-95C1-BBB2-1D85CED60D1F}"/>
              </a:ext>
            </a:extLst>
          </p:cNvPr>
          <p:cNvPicPr>
            <a:picLocks noChangeAspect="1"/>
          </p:cNvPicPr>
          <p:nvPr/>
        </p:nvPicPr>
        <p:blipFill>
          <a:blip r:embed="rId11"/>
          <a:stretch>
            <a:fillRect/>
          </a:stretch>
        </p:blipFill>
        <p:spPr>
          <a:xfrm rot="5400000">
            <a:off x="689233" y="1594157"/>
            <a:ext cx="1620000" cy="911250"/>
          </a:xfrm>
          <a:prstGeom prst="rect">
            <a:avLst/>
          </a:prstGeom>
        </p:spPr>
      </p:pic>
      <p:pic>
        <p:nvPicPr>
          <p:cNvPr id="27" name="Picture 26">
            <a:extLst>
              <a:ext uri="{FF2B5EF4-FFF2-40B4-BE49-F238E27FC236}">
                <a16:creationId xmlns:a16="http://schemas.microsoft.com/office/drawing/2014/main" id="{C4D454D7-FA2B-FE2C-3F9F-BA31BEF5805F}"/>
              </a:ext>
            </a:extLst>
          </p:cNvPr>
          <p:cNvPicPr>
            <a:picLocks noChangeAspect="1"/>
          </p:cNvPicPr>
          <p:nvPr/>
        </p:nvPicPr>
        <p:blipFill>
          <a:blip r:embed="rId12"/>
          <a:stretch>
            <a:fillRect/>
          </a:stretch>
        </p:blipFill>
        <p:spPr>
          <a:xfrm>
            <a:off x="2004566" y="1239782"/>
            <a:ext cx="911250" cy="1620000"/>
          </a:xfrm>
          <a:prstGeom prst="rect">
            <a:avLst/>
          </a:prstGeom>
        </p:spPr>
      </p:pic>
      <p:pic>
        <p:nvPicPr>
          <p:cNvPr id="29" name="Picture 28">
            <a:extLst>
              <a:ext uri="{FF2B5EF4-FFF2-40B4-BE49-F238E27FC236}">
                <a16:creationId xmlns:a16="http://schemas.microsoft.com/office/drawing/2014/main" id="{1A1D18AC-9FAD-DAD7-2699-98FE54258A9A}"/>
              </a:ext>
            </a:extLst>
          </p:cNvPr>
          <p:cNvPicPr>
            <a:picLocks noChangeAspect="1"/>
          </p:cNvPicPr>
          <p:nvPr/>
        </p:nvPicPr>
        <p:blipFill>
          <a:blip r:embed="rId13"/>
          <a:stretch>
            <a:fillRect/>
          </a:stretch>
        </p:blipFill>
        <p:spPr>
          <a:xfrm>
            <a:off x="1044406" y="2895966"/>
            <a:ext cx="911250" cy="1620000"/>
          </a:xfrm>
          <a:prstGeom prst="rect">
            <a:avLst/>
          </a:prstGeom>
        </p:spPr>
      </p:pic>
      <p:pic>
        <p:nvPicPr>
          <p:cNvPr id="31" name="Picture 30">
            <a:extLst>
              <a:ext uri="{FF2B5EF4-FFF2-40B4-BE49-F238E27FC236}">
                <a16:creationId xmlns:a16="http://schemas.microsoft.com/office/drawing/2014/main" id="{57ED5FB7-2939-74AC-928A-43E35AC5058A}"/>
              </a:ext>
            </a:extLst>
          </p:cNvPr>
          <p:cNvPicPr>
            <a:picLocks noChangeAspect="1"/>
          </p:cNvPicPr>
          <p:nvPr/>
        </p:nvPicPr>
        <p:blipFill>
          <a:blip r:embed="rId14"/>
          <a:stretch>
            <a:fillRect/>
          </a:stretch>
        </p:blipFill>
        <p:spPr>
          <a:xfrm rot="5400000">
            <a:off x="1645784" y="3254087"/>
            <a:ext cx="1620000" cy="911250"/>
          </a:xfrm>
          <a:prstGeom prst="rect">
            <a:avLst/>
          </a:prstGeom>
        </p:spPr>
      </p:pic>
      <p:sp>
        <p:nvSpPr>
          <p:cNvPr id="2" name="Google Shape;260;p26">
            <a:extLst>
              <a:ext uri="{FF2B5EF4-FFF2-40B4-BE49-F238E27FC236}">
                <a16:creationId xmlns:a16="http://schemas.microsoft.com/office/drawing/2014/main" id="{DC86E0CC-3C2A-C669-2B39-409E6588A3D9}"/>
              </a:ext>
            </a:extLst>
          </p:cNvPr>
          <p:cNvSpPr txBox="1">
            <a:spLocks noGrp="1"/>
          </p:cNvSpPr>
          <p:nvPr>
            <p:ph type="title"/>
          </p:nvPr>
        </p:nvSpPr>
        <p:spPr>
          <a:xfrm>
            <a:off x="467544" y="282574"/>
            <a:ext cx="8244000"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Dataset: </a:t>
            </a:r>
            <a:r>
              <a:rPr lang="en-GB" sz="2400" dirty="0"/>
              <a:t>Illustration* (1)</a:t>
            </a:r>
            <a:endParaRPr sz="2400" dirty="0"/>
          </a:p>
        </p:txBody>
      </p:sp>
      <p:sp>
        <p:nvSpPr>
          <p:cNvPr id="3" name="TextBox 2">
            <a:extLst>
              <a:ext uri="{FF2B5EF4-FFF2-40B4-BE49-F238E27FC236}">
                <a16:creationId xmlns:a16="http://schemas.microsoft.com/office/drawing/2014/main" id="{2CD981D3-41D8-E826-2F8B-F838349433C3}"/>
              </a:ext>
            </a:extLst>
          </p:cNvPr>
          <p:cNvSpPr txBox="1"/>
          <p:nvPr/>
        </p:nvSpPr>
        <p:spPr>
          <a:xfrm>
            <a:off x="971600" y="4659982"/>
            <a:ext cx="5167952" cy="230832"/>
          </a:xfrm>
          <a:prstGeom prst="rect">
            <a:avLst/>
          </a:prstGeom>
          <a:noFill/>
        </p:spPr>
        <p:txBody>
          <a:bodyPr wrap="square">
            <a:spAutoFit/>
          </a:bodyPr>
          <a:lstStyle/>
          <a:p>
            <a:pPr>
              <a:spcBef>
                <a:spcPts val="600"/>
              </a:spcBef>
            </a:pPr>
            <a:r>
              <a:rPr lang="en-GB" sz="900" dirty="0"/>
              <a:t>*Illustrated before photo resize to 640 x 640 pixels</a:t>
            </a:r>
            <a:endParaRPr lang="en-SG" sz="900" dirty="0"/>
          </a:p>
        </p:txBody>
      </p:sp>
    </p:spTree>
    <p:extLst>
      <p:ext uri="{BB962C8B-B14F-4D97-AF65-F5344CB8AC3E}">
        <p14:creationId xmlns:p14="http://schemas.microsoft.com/office/powerpoint/2010/main" val="725628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3" name="Rectangle 2">
            <a:extLst>
              <a:ext uri="{FF2B5EF4-FFF2-40B4-BE49-F238E27FC236}">
                <a16:creationId xmlns:a16="http://schemas.microsoft.com/office/drawing/2014/main" id="{72872623-ADAB-5A63-7879-F107A7711880}"/>
              </a:ext>
            </a:extLst>
          </p:cNvPr>
          <p:cNvSpPr/>
          <p:nvPr/>
        </p:nvSpPr>
        <p:spPr>
          <a:xfrm>
            <a:off x="1958590" y="1002575"/>
            <a:ext cx="2181363" cy="37235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02" name="Google Shape;402;p29"/>
          <p:cNvGrpSpPr/>
          <p:nvPr/>
        </p:nvGrpSpPr>
        <p:grpSpPr>
          <a:xfrm rot="5400000">
            <a:off x="-1620688" y="2084515"/>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rot="10800000">
            <a:off x="-990441" y="2714804"/>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7979339"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8A3B61C9-C0E7-A4C0-34AB-291A04308AB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51720" y="1064339"/>
            <a:ext cx="2025000" cy="3600000"/>
          </a:xfrm>
          <a:prstGeom prst="rect">
            <a:avLst/>
          </a:prstGeom>
        </p:spPr>
      </p:pic>
      <p:pic>
        <p:nvPicPr>
          <p:cNvPr id="17" name="Picture 16">
            <a:extLst>
              <a:ext uri="{FF2B5EF4-FFF2-40B4-BE49-F238E27FC236}">
                <a16:creationId xmlns:a16="http://schemas.microsoft.com/office/drawing/2014/main" id="{B14C9601-A8A9-6995-9D62-A0C74F6C8C0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9288" y="1064339"/>
            <a:ext cx="2025000" cy="3600000"/>
          </a:xfrm>
          <a:prstGeom prst="rect">
            <a:avLst/>
          </a:prstGeom>
        </p:spPr>
      </p:pic>
      <p:sp>
        <p:nvSpPr>
          <p:cNvPr id="18" name="Rectangle 17">
            <a:extLst>
              <a:ext uri="{FF2B5EF4-FFF2-40B4-BE49-F238E27FC236}">
                <a16:creationId xmlns:a16="http://schemas.microsoft.com/office/drawing/2014/main" id="{B886FADA-0317-D2E8-67BA-B9852F845BE9}"/>
              </a:ext>
            </a:extLst>
          </p:cNvPr>
          <p:cNvSpPr/>
          <p:nvPr/>
        </p:nvSpPr>
        <p:spPr>
          <a:xfrm>
            <a:off x="2015896" y="915566"/>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Multiple cards</a:t>
            </a:r>
            <a:endParaRPr lang="en-SG" sz="1100" b="1" dirty="0">
              <a:solidFill>
                <a:schemeClr val="tx1"/>
              </a:solidFill>
            </a:endParaRPr>
          </a:p>
        </p:txBody>
      </p:sp>
      <p:sp>
        <p:nvSpPr>
          <p:cNvPr id="2" name="Google Shape;260;p26">
            <a:extLst>
              <a:ext uri="{FF2B5EF4-FFF2-40B4-BE49-F238E27FC236}">
                <a16:creationId xmlns:a16="http://schemas.microsoft.com/office/drawing/2014/main" id="{B75BF651-FA87-4195-73B5-487A817B7B70}"/>
              </a:ext>
            </a:extLst>
          </p:cNvPr>
          <p:cNvSpPr txBox="1">
            <a:spLocks noGrp="1"/>
          </p:cNvSpPr>
          <p:nvPr>
            <p:ph type="title"/>
          </p:nvPr>
        </p:nvSpPr>
        <p:spPr>
          <a:xfrm>
            <a:off x="467544" y="282574"/>
            <a:ext cx="8244000"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Dataset: </a:t>
            </a:r>
            <a:r>
              <a:rPr lang="en-GB" sz="2400" dirty="0"/>
              <a:t>Illustration (2)</a:t>
            </a:r>
            <a:endParaRPr sz="2400" dirty="0"/>
          </a:p>
        </p:txBody>
      </p:sp>
      <p:sp>
        <p:nvSpPr>
          <p:cNvPr id="4" name="Rectangle 3">
            <a:extLst>
              <a:ext uri="{FF2B5EF4-FFF2-40B4-BE49-F238E27FC236}">
                <a16:creationId xmlns:a16="http://schemas.microsoft.com/office/drawing/2014/main" id="{78B4D4B6-465E-3231-6B9C-80A698CB3E1C}"/>
              </a:ext>
            </a:extLst>
          </p:cNvPr>
          <p:cNvSpPr/>
          <p:nvPr/>
        </p:nvSpPr>
        <p:spPr>
          <a:xfrm>
            <a:off x="5054933" y="1002574"/>
            <a:ext cx="2181363" cy="37235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840475B0-930B-C131-A2A0-EB5C07C4734F}"/>
              </a:ext>
            </a:extLst>
          </p:cNvPr>
          <p:cNvSpPr/>
          <p:nvPr/>
        </p:nvSpPr>
        <p:spPr>
          <a:xfrm>
            <a:off x="5112248" y="915566"/>
            <a:ext cx="1692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Fake ID in background</a:t>
            </a:r>
            <a:endParaRPr lang="en-SG" sz="1100" b="1" dirty="0">
              <a:solidFill>
                <a:schemeClr val="tx1"/>
              </a:solidFill>
            </a:endParaRPr>
          </a:p>
        </p:txBody>
      </p:sp>
    </p:spTree>
    <p:extLst>
      <p:ext uri="{BB962C8B-B14F-4D97-AF65-F5344CB8AC3E}">
        <p14:creationId xmlns:p14="http://schemas.microsoft.com/office/powerpoint/2010/main" val="117084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EDA: Training </a:t>
            </a:r>
            <a:r>
              <a:rPr lang="en" u="sng" dirty="0"/>
              <a:t>ID Cards </a:t>
            </a:r>
            <a:r>
              <a:rPr lang="en" dirty="0"/>
              <a:t>are Usually in the Center, 10-20% of Full Photo Size, have Standard ID Aspect Ratio</a:t>
            </a:r>
            <a:endParaRPr dirty="0"/>
          </a:p>
        </p:txBody>
      </p:sp>
      <p:grpSp>
        <p:nvGrpSpPr>
          <p:cNvPr id="303" name="Google Shape;303;p27">
            <a:extLst>
              <a:ext uri="{FF2B5EF4-FFF2-40B4-BE49-F238E27FC236}">
                <a16:creationId xmlns:a16="http://schemas.microsoft.com/office/drawing/2014/main" id="{F52FFAE3-A96C-934A-810C-6A839C7F414A}"/>
              </a:ext>
            </a:extLst>
          </p:cNvPr>
          <p:cNvGrpSpPr/>
          <p:nvPr/>
        </p:nvGrpSpPr>
        <p:grpSpPr>
          <a:xfrm rot="-899982">
            <a:off x="7994847" y="3983842"/>
            <a:ext cx="1773045" cy="1773045"/>
            <a:chOff x="599416" y="954576"/>
            <a:chExt cx="1726444" cy="1726444"/>
          </a:xfrm>
        </p:grpSpPr>
        <p:sp>
          <p:nvSpPr>
            <p:cNvPr id="304" name="Google Shape;304;p27">
              <a:extLst>
                <a:ext uri="{FF2B5EF4-FFF2-40B4-BE49-F238E27FC236}">
                  <a16:creationId xmlns:a16="http://schemas.microsoft.com/office/drawing/2014/main" id="{8CCB08A9-558D-1038-811A-B2E81A6B8380}"/>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a:extLst>
                <a:ext uri="{FF2B5EF4-FFF2-40B4-BE49-F238E27FC236}">
                  <a16:creationId xmlns:a16="http://schemas.microsoft.com/office/drawing/2014/main" id="{4CAB7197-A3C7-804C-DA12-29D8AE250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a:extLst>
              <a:ext uri="{FF2B5EF4-FFF2-40B4-BE49-F238E27FC236}">
                <a16:creationId xmlns:a16="http://schemas.microsoft.com/office/drawing/2014/main" id="{774C6F4E-5141-EE49-7818-B0018BE69FB3}"/>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2">
            <a:extLst>
              <a:ext uri="{FF2B5EF4-FFF2-40B4-BE49-F238E27FC236}">
                <a16:creationId xmlns:a16="http://schemas.microsoft.com/office/drawing/2014/main" id="{37878D80-0847-2EC6-C6B9-7AFC6D56A2EC}"/>
              </a:ext>
            </a:extLst>
          </p:cNvPr>
          <p:cNvGraphicFramePr>
            <a:graphicFrameLocks noGrp="1"/>
          </p:cNvGraphicFramePr>
          <p:nvPr>
            <p:extLst>
              <p:ext uri="{D42A27DB-BD31-4B8C-83A1-F6EECF244321}">
                <p14:modId xmlns:p14="http://schemas.microsoft.com/office/powerpoint/2010/main" val="1413905479"/>
              </p:ext>
            </p:extLst>
          </p:nvPr>
        </p:nvGraphicFramePr>
        <p:xfrm>
          <a:off x="360464" y="1275606"/>
          <a:ext cx="8388000" cy="3551040"/>
        </p:xfrm>
        <a:graphic>
          <a:graphicData uri="http://schemas.openxmlformats.org/drawingml/2006/table">
            <a:tbl>
              <a:tblPr firstRow="1" bandRow="1">
                <a:tableStyleId>{38D5F789-F7FF-4708-88E7-D03F1C3A4AAA}</a:tableStyleId>
              </a:tblPr>
              <a:tblGrid>
                <a:gridCol w="828000">
                  <a:extLst>
                    <a:ext uri="{9D8B030D-6E8A-4147-A177-3AD203B41FA5}">
                      <a16:colId xmlns:a16="http://schemas.microsoft.com/office/drawing/2014/main" val="3036585659"/>
                    </a:ext>
                  </a:extLst>
                </a:gridCol>
                <a:gridCol w="2520000">
                  <a:extLst>
                    <a:ext uri="{9D8B030D-6E8A-4147-A177-3AD203B41FA5}">
                      <a16:colId xmlns:a16="http://schemas.microsoft.com/office/drawing/2014/main" val="299342828"/>
                    </a:ext>
                  </a:extLst>
                </a:gridCol>
                <a:gridCol w="2520000">
                  <a:extLst>
                    <a:ext uri="{9D8B030D-6E8A-4147-A177-3AD203B41FA5}">
                      <a16:colId xmlns:a16="http://schemas.microsoft.com/office/drawing/2014/main" val="813946616"/>
                    </a:ext>
                  </a:extLst>
                </a:gridCol>
                <a:gridCol w="2520000">
                  <a:extLst>
                    <a:ext uri="{9D8B030D-6E8A-4147-A177-3AD203B41FA5}">
                      <a16:colId xmlns:a16="http://schemas.microsoft.com/office/drawing/2014/main" val="4203006881"/>
                    </a:ext>
                  </a:extLst>
                </a:gridCol>
              </a:tblGrid>
              <a:tr h="370840">
                <a:tc>
                  <a:txBody>
                    <a:bodyPr/>
                    <a:lstStyle/>
                    <a:p>
                      <a:endParaRPr lang="en-SG" sz="1200" dirty="0"/>
                    </a:p>
                  </a:txBody>
                  <a:tcPr>
                    <a:solidFill>
                      <a:schemeClr val="bg2"/>
                    </a:solidFill>
                  </a:tcPr>
                </a:tc>
                <a:tc>
                  <a:txBody>
                    <a:bodyPr/>
                    <a:lstStyle/>
                    <a:p>
                      <a:pPr algn="ctr"/>
                      <a:r>
                        <a:rPr lang="en-GB" sz="1200" dirty="0"/>
                        <a:t>Scatterplot of </a:t>
                      </a:r>
                    </a:p>
                    <a:p>
                      <a:pPr algn="ctr"/>
                      <a:r>
                        <a:rPr lang="en-GB" sz="1200" dirty="0"/>
                        <a:t>Boundary Box centres</a:t>
                      </a:r>
                      <a:endParaRPr lang="en-SG" sz="1200" dirty="0"/>
                    </a:p>
                  </a:txBody>
                  <a:tcPr>
                    <a:solidFill>
                      <a:schemeClr val="bg2"/>
                    </a:solidFill>
                  </a:tcPr>
                </a:tc>
                <a:tc>
                  <a:txBody>
                    <a:bodyPr/>
                    <a:lstStyle/>
                    <a:p>
                      <a:pPr algn="ctr"/>
                      <a:r>
                        <a:rPr lang="en-GB" sz="1200" dirty="0"/>
                        <a:t>Histogram of </a:t>
                      </a:r>
                    </a:p>
                    <a:p>
                      <a:pPr algn="ctr"/>
                      <a:r>
                        <a:rPr lang="en-GB" sz="1200" dirty="0"/>
                        <a:t>Boundary Box Area</a:t>
                      </a:r>
                      <a:endParaRPr lang="en-SG" sz="1200" dirty="0"/>
                    </a:p>
                  </a:txBody>
                  <a:tcPr>
                    <a:solidFill>
                      <a:schemeClr val="bg2"/>
                    </a:solidFill>
                  </a:tcPr>
                </a:tc>
                <a:tc>
                  <a:txBody>
                    <a:bodyPr/>
                    <a:lstStyle/>
                    <a:p>
                      <a:pPr algn="ctr"/>
                      <a:r>
                        <a:rPr lang="en-GB" sz="1200" dirty="0"/>
                        <a:t>Histogram of </a:t>
                      </a:r>
                    </a:p>
                    <a:p>
                      <a:pPr algn="ctr"/>
                      <a:r>
                        <a:rPr lang="en-GB" sz="1200" dirty="0"/>
                        <a:t>Boundary Box Aspect Ratio</a:t>
                      </a:r>
                      <a:endParaRPr lang="en-SG" sz="1200" dirty="0"/>
                    </a:p>
                  </a:txBody>
                  <a:tcPr>
                    <a:solidFill>
                      <a:schemeClr val="bg2"/>
                    </a:solidFill>
                  </a:tcPr>
                </a:tc>
                <a:extLst>
                  <a:ext uri="{0D108BD9-81ED-4DB2-BD59-A6C34878D82A}">
                    <a16:rowId xmlns:a16="http://schemas.microsoft.com/office/drawing/2014/main" val="3862830948"/>
                  </a:ext>
                </a:extLst>
              </a:tr>
              <a:tr h="2088000">
                <a:tc>
                  <a:txBody>
                    <a:bodyPr/>
                    <a:lstStyle/>
                    <a:p>
                      <a:r>
                        <a:rPr lang="en-GB" sz="1200" b="0" dirty="0"/>
                        <a:t>Graphs</a:t>
                      </a:r>
                      <a:endParaRPr lang="en-SG" sz="1200" b="0" dirty="0"/>
                    </a:p>
                  </a:txBody>
                  <a:tcPr/>
                </a:tc>
                <a:tc>
                  <a:txBody>
                    <a:bodyPr/>
                    <a:lstStyle/>
                    <a:p>
                      <a:endParaRPr lang="en-SG" sz="1200" dirty="0"/>
                    </a:p>
                  </a:txBody>
                  <a:tcPr/>
                </a:tc>
                <a:tc>
                  <a:txBody>
                    <a:bodyPr/>
                    <a:lstStyle/>
                    <a:p>
                      <a:endParaRPr lang="en-SG" sz="1200" dirty="0"/>
                    </a:p>
                  </a:txBody>
                  <a:tcPr/>
                </a:tc>
                <a:tc>
                  <a:txBody>
                    <a:bodyPr/>
                    <a:lstStyle/>
                    <a:p>
                      <a:endParaRPr lang="en-SG" sz="1200" dirty="0"/>
                    </a:p>
                  </a:txBody>
                  <a:tcPr>
                    <a:solidFill>
                      <a:srgbClr val="F0F0F0"/>
                    </a:solidFill>
                  </a:tcPr>
                </a:tc>
                <a:extLst>
                  <a:ext uri="{0D108BD9-81ED-4DB2-BD59-A6C34878D82A}">
                    <a16:rowId xmlns:a16="http://schemas.microsoft.com/office/drawing/2014/main" val="951357254"/>
                  </a:ext>
                </a:extLst>
              </a:tr>
              <a:tr h="612000">
                <a:tc>
                  <a:txBody>
                    <a:bodyPr/>
                    <a:lstStyle/>
                    <a:p>
                      <a:r>
                        <a:rPr lang="en-GB" sz="1200" b="0" dirty="0"/>
                        <a:t>Analysis</a:t>
                      </a:r>
                      <a:endParaRPr lang="en-SG" sz="1200" b="0" dirty="0"/>
                    </a:p>
                  </a:txBody>
                  <a:tcPr/>
                </a:tc>
                <a:tc>
                  <a:txBody>
                    <a:bodyPr/>
                    <a:lstStyle/>
                    <a:p>
                      <a:r>
                        <a:rPr lang="en-GB" sz="1200" b="1" dirty="0"/>
                        <a:t>ID cards usually in centre of photo &amp; along the red lines</a:t>
                      </a:r>
                      <a:r>
                        <a:rPr lang="en-GB" sz="1200" dirty="0"/>
                        <a:t>      </a:t>
                      </a:r>
                      <a:r>
                        <a:rPr lang="en-GB" sz="1200" dirty="0">
                          <a:sym typeface="Wingdings" panose="05000000000000000000" pitchFamily="2" charset="2"/>
                        </a:rPr>
                        <a:t> trained model may be </a:t>
                      </a:r>
                      <a:r>
                        <a:rPr lang="en-GB" sz="1200" b="1" dirty="0">
                          <a:sym typeface="Wingdings" panose="05000000000000000000" pitchFamily="2" charset="2"/>
                        </a:rPr>
                        <a:t>weak in identifying cards in photo corners</a:t>
                      </a:r>
                      <a:endParaRPr lang="en-SG" sz="1200" b="1" dirty="0"/>
                    </a:p>
                  </a:txBody>
                  <a:tcPr/>
                </a:tc>
                <a:tc>
                  <a:txBody>
                    <a:bodyPr/>
                    <a:lstStyle/>
                    <a:p>
                      <a:r>
                        <a:rPr lang="en-GB" sz="1200" b="1" dirty="0"/>
                        <a:t>No samples near 409,600 pixels </a:t>
                      </a:r>
                      <a:r>
                        <a:rPr lang="en-GB" sz="1200" dirty="0"/>
                        <a:t>(640 * 640) </a:t>
                      </a:r>
                      <a:r>
                        <a:rPr lang="en-GB" sz="1200" dirty="0">
                          <a:sym typeface="Wingdings" panose="05000000000000000000" pitchFamily="2" charset="2"/>
                        </a:rPr>
                        <a:t> trained model may be </a:t>
                      </a:r>
                      <a:r>
                        <a:rPr lang="en-GB" sz="1200" b="1" dirty="0">
                          <a:sym typeface="Wingdings" panose="05000000000000000000" pitchFamily="2" charset="2"/>
                        </a:rPr>
                        <a:t>weak in identifying close-up photos of ID cards</a:t>
                      </a:r>
                      <a:endParaRPr lang="en-SG" sz="1200" b="1" dirty="0"/>
                    </a:p>
                  </a:txBody>
                  <a:tcPr/>
                </a:tc>
                <a:tc>
                  <a:txBody>
                    <a:bodyPr/>
                    <a:lstStyle/>
                    <a:p>
                      <a:r>
                        <a:rPr lang="en-GB" sz="1200" b="1" dirty="0"/>
                        <a:t>Most hover between 2.5 – 3.0 </a:t>
                      </a:r>
                      <a:r>
                        <a:rPr lang="en-GB" sz="1200" dirty="0"/>
                        <a:t>(standard is 2.6 for an ID card*) </a:t>
                      </a:r>
                      <a:r>
                        <a:rPr lang="en-GB" sz="1200" dirty="0">
                          <a:sym typeface="Wingdings" panose="05000000000000000000" pitchFamily="2" charset="2"/>
                        </a:rPr>
                        <a:t> trained model may be </a:t>
                      </a:r>
                      <a:r>
                        <a:rPr lang="en-GB" sz="1200" b="1" dirty="0">
                          <a:sym typeface="Wingdings" panose="05000000000000000000" pitchFamily="2" charset="2"/>
                        </a:rPr>
                        <a:t>weak in identifying rotated ID cards</a:t>
                      </a:r>
                      <a:endParaRPr lang="en-SG" sz="1200" b="1" dirty="0"/>
                    </a:p>
                  </a:txBody>
                  <a:tcPr>
                    <a:solidFill>
                      <a:srgbClr val="F0F0F0"/>
                    </a:solidFill>
                  </a:tcPr>
                </a:tc>
                <a:extLst>
                  <a:ext uri="{0D108BD9-81ED-4DB2-BD59-A6C34878D82A}">
                    <a16:rowId xmlns:a16="http://schemas.microsoft.com/office/drawing/2014/main" val="4294151085"/>
                  </a:ext>
                </a:extLst>
              </a:tr>
            </a:tbl>
          </a:graphicData>
        </a:graphic>
      </p:graphicFrame>
      <p:pic>
        <p:nvPicPr>
          <p:cNvPr id="4" name="Picture 3">
            <a:extLst>
              <a:ext uri="{FF2B5EF4-FFF2-40B4-BE49-F238E27FC236}">
                <a16:creationId xmlns:a16="http://schemas.microsoft.com/office/drawing/2014/main" id="{819EBA7A-8F8C-FFF8-136F-695F104A7F6A}"/>
              </a:ext>
            </a:extLst>
          </p:cNvPr>
          <p:cNvPicPr>
            <a:picLocks noChangeAspect="1"/>
          </p:cNvPicPr>
          <p:nvPr/>
        </p:nvPicPr>
        <p:blipFill>
          <a:blip r:embed="rId3"/>
          <a:stretch>
            <a:fillRect/>
          </a:stretch>
        </p:blipFill>
        <p:spPr>
          <a:xfrm>
            <a:off x="1296568" y="1851670"/>
            <a:ext cx="2254018" cy="1800000"/>
          </a:xfrm>
          <a:prstGeom prst="rect">
            <a:avLst/>
          </a:prstGeom>
        </p:spPr>
      </p:pic>
      <p:pic>
        <p:nvPicPr>
          <p:cNvPr id="7" name="Picture 6">
            <a:extLst>
              <a:ext uri="{FF2B5EF4-FFF2-40B4-BE49-F238E27FC236}">
                <a16:creationId xmlns:a16="http://schemas.microsoft.com/office/drawing/2014/main" id="{6BAC2E79-01AE-67E5-D5B2-E41C3C25EF1F}"/>
              </a:ext>
            </a:extLst>
          </p:cNvPr>
          <p:cNvPicPr>
            <a:picLocks noChangeAspect="1"/>
          </p:cNvPicPr>
          <p:nvPr/>
        </p:nvPicPr>
        <p:blipFill>
          <a:blip r:embed="rId4"/>
          <a:stretch>
            <a:fillRect/>
          </a:stretch>
        </p:blipFill>
        <p:spPr>
          <a:xfrm>
            <a:off x="3756398" y="1851670"/>
            <a:ext cx="2364706" cy="1800000"/>
          </a:xfrm>
          <a:prstGeom prst="rect">
            <a:avLst/>
          </a:prstGeom>
        </p:spPr>
      </p:pic>
      <p:pic>
        <p:nvPicPr>
          <p:cNvPr id="9" name="Picture 8">
            <a:extLst>
              <a:ext uri="{FF2B5EF4-FFF2-40B4-BE49-F238E27FC236}">
                <a16:creationId xmlns:a16="http://schemas.microsoft.com/office/drawing/2014/main" id="{52C9C50E-7994-9DF8-BF3A-AA10D4014169}"/>
              </a:ext>
            </a:extLst>
          </p:cNvPr>
          <p:cNvPicPr>
            <a:picLocks noChangeAspect="1"/>
          </p:cNvPicPr>
          <p:nvPr/>
        </p:nvPicPr>
        <p:blipFill>
          <a:blip r:embed="rId5"/>
          <a:stretch>
            <a:fillRect/>
          </a:stretch>
        </p:blipFill>
        <p:spPr>
          <a:xfrm>
            <a:off x="6265120" y="1851670"/>
            <a:ext cx="2428010" cy="1800000"/>
          </a:xfrm>
          <a:prstGeom prst="rect">
            <a:avLst/>
          </a:prstGeom>
        </p:spPr>
      </p:pic>
      <p:sp>
        <p:nvSpPr>
          <p:cNvPr id="10" name="Right Bracket 9">
            <a:extLst>
              <a:ext uri="{FF2B5EF4-FFF2-40B4-BE49-F238E27FC236}">
                <a16:creationId xmlns:a16="http://schemas.microsoft.com/office/drawing/2014/main" id="{27389A64-B881-1B6B-6A45-96FE9417FF01}"/>
              </a:ext>
            </a:extLst>
          </p:cNvPr>
          <p:cNvSpPr/>
          <p:nvPr/>
        </p:nvSpPr>
        <p:spPr>
          <a:xfrm rot="16200000">
            <a:off x="4747211" y="2538075"/>
            <a:ext cx="121900" cy="760354"/>
          </a:xfrm>
          <a:prstGeom prst="righ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Rectangle 10">
            <a:extLst>
              <a:ext uri="{FF2B5EF4-FFF2-40B4-BE49-F238E27FC236}">
                <a16:creationId xmlns:a16="http://schemas.microsoft.com/office/drawing/2014/main" id="{C29CE015-10EB-25B4-CD80-1CE65140F475}"/>
              </a:ext>
            </a:extLst>
          </p:cNvPr>
          <p:cNvSpPr/>
          <p:nvPr/>
        </p:nvSpPr>
        <p:spPr>
          <a:xfrm>
            <a:off x="5054700" y="1868970"/>
            <a:ext cx="1138412" cy="4406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latin typeface="Roboto" panose="02000000000000000000" pitchFamily="2" charset="0"/>
                <a:ea typeface="Roboto" panose="02000000000000000000" pitchFamily="2" charset="0"/>
              </a:rPr>
              <a:t>50,000 – 100,000 pixels (10 – 20% of a full 640*640 photo)</a:t>
            </a:r>
            <a:endParaRPr lang="en-SG" sz="800" dirty="0">
              <a:solidFill>
                <a:schemeClr val="tx1"/>
              </a:solidFill>
              <a:latin typeface="Roboto" panose="02000000000000000000" pitchFamily="2" charset="0"/>
              <a:ea typeface="Roboto" panose="02000000000000000000" pitchFamily="2" charset="0"/>
            </a:endParaRPr>
          </a:p>
        </p:txBody>
      </p:sp>
      <p:cxnSp>
        <p:nvCxnSpPr>
          <p:cNvPr id="13" name="Straight Connector 12">
            <a:extLst>
              <a:ext uri="{FF2B5EF4-FFF2-40B4-BE49-F238E27FC236}">
                <a16:creationId xmlns:a16="http://schemas.microsoft.com/office/drawing/2014/main" id="{CD8DA68B-1B76-C13F-E377-D6769F583FF1}"/>
              </a:ext>
            </a:extLst>
          </p:cNvPr>
          <p:cNvCxnSpPr>
            <a:cxnSpLocks/>
            <a:endCxn id="11" idx="2"/>
          </p:cNvCxnSpPr>
          <p:nvPr/>
        </p:nvCxnSpPr>
        <p:spPr>
          <a:xfrm flipV="1">
            <a:off x="4808161" y="2309590"/>
            <a:ext cx="815745" cy="54771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58C14C-2974-98D4-4136-907DEBE21331}"/>
              </a:ext>
            </a:extLst>
          </p:cNvPr>
          <p:cNvSpPr txBox="1"/>
          <p:nvPr/>
        </p:nvSpPr>
        <p:spPr>
          <a:xfrm>
            <a:off x="340152" y="4803998"/>
            <a:ext cx="4303856" cy="230832"/>
          </a:xfrm>
          <a:prstGeom prst="rect">
            <a:avLst/>
          </a:prstGeom>
          <a:noFill/>
        </p:spPr>
        <p:txBody>
          <a:bodyPr wrap="square">
            <a:spAutoFit/>
          </a:bodyPr>
          <a:lstStyle/>
          <a:p>
            <a:pPr>
              <a:spcBef>
                <a:spcPts val="600"/>
              </a:spcBef>
            </a:pPr>
            <a:r>
              <a:rPr lang="en-GB" sz="900" dirty="0"/>
              <a:t>*ID card’s standard aspect ratio of 2.6 is after resizing photos to 640 * 640 pixels</a:t>
            </a:r>
            <a:endParaRPr lang="en-SG" sz="900" dirty="0"/>
          </a:p>
        </p:txBody>
      </p:sp>
      <p:sp>
        <p:nvSpPr>
          <p:cNvPr id="16" name="TextBox 15">
            <a:extLst>
              <a:ext uri="{FF2B5EF4-FFF2-40B4-BE49-F238E27FC236}">
                <a16:creationId xmlns:a16="http://schemas.microsoft.com/office/drawing/2014/main" id="{3E377FDD-E846-8776-814F-662329416770}"/>
              </a:ext>
            </a:extLst>
          </p:cNvPr>
          <p:cNvSpPr txBox="1"/>
          <p:nvPr/>
        </p:nvSpPr>
        <p:spPr>
          <a:xfrm>
            <a:off x="5452720" y="4803998"/>
            <a:ext cx="2791688" cy="230832"/>
          </a:xfrm>
          <a:prstGeom prst="rect">
            <a:avLst/>
          </a:prstGeom>
          <a:noFill/>
        </p:spPr>
        <p:txBody>
          <a:bodyPr wrap="square">
            <a:spAutoFit/>
          </a:bodyPr>
          <a:lstStyle/>
          <a:p>
            <a:pPr>
              <a:spcBef>
                <a:spcPts val="600"/>
              </a:spcBef>
            </a:pPr>
            <a:r>
              <a:rPr lang="en-GB" sz="900" dirty="0"/>
              <a:t>EDA references: </a:t>
            </a:r>
            <a:r>
              <a:rPr lang="en-GB" sz="900" dirty="0">
                <a:hlinkClick r:id="rId6"/>
              </a:rPr>
              <a:t>Neptune.AI</a:t>
            </a:r>
            <a:r>
              <a:rPr lang="en-GB" sz="900" dirty="0"/>
              <a:t>, </a:t>
            </a:r>
            <a:r>
              <a:rPr lang="en-GB" sz="900" dirty="0">
                <a:hlinkClick r:id="rId7"/>
              </a:rPr>
              <a:t>Kaggle</a:t>
            </a:r>
            <a:r>
              <a:rPr lang="en-GB" sz="900" dirty="0"/>
              <a:t> </a:t>
            </a:r>
            <a:r>
              <a:rPr lang="en-GB" sz="900" dirty="0">
                <a:hlinkClick r:id="rId8"/>
              </a:rPr>
              <a:t>samples</a:t>
            </a:r>
            <a:endParaRPr lang="en-SG" sz="900" dirty="0"/>
          </a:p>
        </p:txBody>
      </p:sp>
    </p:spTree>
    <p:extLst>
      <p:ext uri="{BB962C8B-B14F-4D97-AF65-F5344CB8AC3E}">
        <p14:creationId xmlns:p14="http://schemas.microsoft.com/office/powerpoint/2010/main" val="3344710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14" name="Picture 13">
            <a:extLst>
              <a:ext uri="{FF2B5EF4-FFF2-40B4-BE49-F238E27FC236}">
                <a16:creationId xmlns:a16="http://schemas.microsoft.com/office/drawing/2014/main" id="{FFE48CB6-E950-184E-5D76-3619D926D1AF}"/>
              </a:ext>
            </a:extLst>
          </p:cNvPr>
          <p:cNvPicPr>
            <a:picLocks noChangeAspect="1"/>
          </p:cNvPicPr>
          <p:nvPr/>
        </p:nvPicPr>
        <p:blipFill>
          <a:blip r:embed="rId3"/>
          <a:stretch>
            <a:fillRect/>
          </a:stretch>
        </p:blipFill>
        <p:spPr>
          <a:xfrm>
            <a:off x="3755640" y="1855928"/>
            <a:ext cx="2454146" cy="1800000"/>
          </a:xfrm>
          <a:prstGeom prst="rect">
            <a:avLst/>
          </a:prstGeom>
        </p:spPr>
      </p:pic>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EDA : Training </a:t>
            </a:r>
            <a:r>
              <a:rPr lang="en" u="sng" dirty="0"/>
              <a:t>Passports</a:t>
            </a:r>
            <a:r>
              <a:rPr lang="en" dirty="0"/>
              <a:t> are Similar to ID Cards</a:t>
            </a:r>
            <a:endParaRPr dirty="0"/>
          </a:p>
        </p:txBody>
      </p:sp>
      <p:grpSp>
        <p:nvGrpSpPr>
          <p:cNvPr id="303" name="Google Shape;303;p27">
            <a:extLst>
              <a:ext uri="{FF2B5EF4-FFF2-40B4-BE49-F238E27FC236}">
                <a16:creationId xmlns:a16="http://schemas.microsoft.com/office/drawing/2014/main" id="{F52FFAE3-A96C-934A-810C-6A839C7F414A}"/>
              </a:ext>
            </a:extLst>
          </p:cNvPr>
          <p:cNvGrpSpPr/>
          <p:nvPr/>
        </p:nvGrpSpPr>
        <p:grpSpPr>
          <a:xfrm rot="-899982">
            <a:off x="-845385" y="3983842"/>
            <a:ext cx="1773045" cy="1773045"/>
            <a:chOff x="599416" y="954576"/>
            <a:chExt cx="1726444" cy="1726444"/>
          </a:xfrm>
        </p:grpSpPr>
        <p:sp>
          <p:nvSpPr>
            <p:cNvPr id="304" name="Google Shape;304;p27">
              <a:extLst>
                <a:ext uri="{FF2B5EF4-FFF2-40B4-BE49-F238E27FC236}">
                  <a16:creationId xmlns:a16="http://schemas.microsoft.com/office/drawing/2014/main" id="{8CCB08A9-558D-1038-811A-B2E81A6B8380}"/>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a:extLst>
                <a:ext uri="{FF2B5EF4-FFF2-40B4-BE49-F238E27FC236}">
                  <a16:creationId xmlns:a16="http://schemas.microsoft.com/office/drawing/2014/main" id="{4CAB7197-A3C7-804C-DA12-29D8AE250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a:extLst>
              <a:ext uri="{FF2B5EF4-FFF2-40B4-BE49-F238E27FC236}">
                <a16:creationId xmlns:a16="http://schemas.microsoft.com/office/drawing/2014/main" id="{774C6F4E-5141-EE49-7818-B0018BE69FB3}"/>
              </a:ext>
            </a:extLst>
          </p:cNvPr>
          <p:cNvSpPr/>
          <p:nvPr/>
        </p:nvSpPr>
        <p:spPr>
          <a:xfrm>
            <a:off x="-694353"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2">
            <a:extLst>
              <a:ext uri="{FF2B5EF4-FFF2-40B4-BE49-F238E27FC236}">
                <a16:creationId xmlns:a16="http://schemas.microsoft.com/office/drawing/2014/main" id="{37878D80-0847-2EC6-C6B9-7AFC6D56A2EC}"/>
              </a:ext>
            </a:extLst>
          </p:cNvPr>
          <p:cNvGraphicFramePr>
            <a:graphicFrameLocks noGrp="1"/>
          </p:cNvGraphicFramePr>
          <p:nvPr>
            <p:extLst>
              <p:ext uri="{D42A27DB-BD31-4B8C-83A1-F6EECF244321}">
                <p14:modId xmlns:p14="http://schemas.microsoft.com/office/powerpoint/2010/main" val="3719610125"/>
              </p:ext>
            </p:extLst>
          </p:nvPr>
        </p:nvGraphicFramePr>
        <p:xfrm>
          <a:off x="360464" y="1275606"/>
          <a:ext cx="8388000" cy="3551040"/>
        </p:xfrm>
        <a:graphic>
          <a:graphicData uri="http://schemas.openxmlformats.org/drawingml/2006/table">
            <a:tbl>
              <a:tblPr firstRow="1" bandRow="1">
                <a:tableStyleId>{38D5F789-F7FF-4708-88E7-D03F1C3A4AAA}</a:tableStyleId>
              </a:tblPr>
              <a:tblGrid>
                <a:gridCol w="828000">
                  <a:extLst>
                    <a:ext uri="{9D8B030D-6E8A-4147-A177-3AD203B41FA5}">
                      <a16:colId xmlns:a16="http://schemas.microsoft.com/office/drawing/2014/main" val="3036585659"/>
                    </a:ext>
                  </a:extLst>
                </a:gridCol>
                <a:gridCol w="2520000">
                  <a:extLst>
                    <a:ext uri="{9D8B030D-6E8A-4147-A177-3AD203B41FA5}">
                      <a16:colId xmlns:a16="http://schemas.microsoft.com/office/drawing/2014/main" val="299342828"/>
                    </a:ext>
                  </a:extLst>
                </a:gridCol>
                <a:gridCol w="2520000">
                  <a:extLst>
                    <a:ext uri="{9D8B030D-6E8A-4147-A177-3AD203B41FA5}">
                      <a16:colId xmlns:a16="http://schemas.microsoft.com/office/drawing/2014/main" val="813946616"/>
                    </a:ext>
                  </a:extLst>
                </a:gridCol>
                <a:gridCol w="2520000">
                  <a:extLst>
                    <a:ext uri="{9D8B030D-6E8A-4147-A177-3AD203B41FA5}">
                      <a16:colId xmlns:a16="http://schemas.microsoft.com/office/drawing/2014/main" val="4203006881"/>
                    </a:ext>
                  </a:extLst>
                </a:gridCol>
              </a:tblGrid>
              <a:tr h="370840">
                <a:tc>
                  <a:txBody>
                    <a:bodyPr/>
                    <a:lstStyle/>
                    <a:p>
                      <a:endParaRPr lang="en-SG" sz="1200" dirty="0"/>
                    </a:p>
                  </a:txBody>
                  <a:tcPr>
                    <a:solidFill>
                      <a:schemeClr val="bg2"/>
                    </a:solidFill>
                  </a:tcPr>
                </a:tc>
                <a:tc>
                  <a:txBody>
                    <a:bodyPr/>
                    <a:lstStyle/>
                    <a:p>
                      <a:pPr algn="ctr"/>
                      <a:r>
                        <a:rPr lang="en-GB" sz="1200" dirty="0"/>
                        <a:t>Scatterplot of </a:t>
                      </a:r>
                    </a:p>
                    <a:p>
                      <a:pPr algn="ctr"/>
                      <a:r>
                        <a:rPr lang="en-GB" sz="1200" dirty="0"/>
                        <a:t>Boundary Box centres</a:t>
                      </a:r>
                      <a:endParaRPr lang="en-SG" sz="1200" dirty="0"/>
                    </a:p>
                  </a:txBody>
                  <a:tcPr>
                    <a:solidFill>
                      <a:schemeClr val="bg2"/>
                    </a:solidFill>
                  </a:tcPr>
                </a:tc>
                <a:tc>
                  <a:txBody>
                    <a:bodyPr/>
                    <a:lstStyle/>
                    <a:p>
                      <a:pPr algn="ctr"/>
                      <a:r>
                        <a:rPr lang="en-GB" sz="1200" dirty="0"/>
                        <a:t>Histogram of </a:t>
                      </a:r>
                    </a:p>
                    <a:p>
                      <a:pPr algn="ctr"/>
                      <a:r>
                        <a:rPr lang="en-GB" sz="1200" dirty="0"/>
                        <a:t>Boundary Box Area</a:t>
                      </a:r>
                      <a:endParaRPr lang="en-SG" sz="1200" dirty="0"/>
                    </a:p>
                  </a:txBody>
                  <a:tcPr>
                    <a:solidFill>
                      <a:schemeClr val="bg2"/>
                    </a:solidFill>
                  </a:tcPr>
                </a:tc>
                <a:tc>
                  <a:txBody>
                    <a:bodyPr/>
                    <a:lstStyle/>
                    <a:p>
                      <a:pPr algn="ctr"/>
                      <a:r>
                        <a:rPr lang="en-GB" sz="1200" dirty="0"/>
                        <a:t>Histogram of </a:t>
                      </a:r>
                    </a:p>
                    <a:p>
                      <a:pPr algn="ctr"/>
                      <a:r>
                        <a:rPr lang="en-GB" sz="1200" dirty="0"/>
                        <a:t>Boundary Box Aspect Ratio</a:t>
                      </a:r>
                      <a:endParaRPr lang="en-SG" sz="1200" dirty="0"/>
                    </a:p>
                  </a:txBody>
                  <a:tcPr>
                    <a:solidFill>
                      <a:schemeClr val="bg2"/>
                    </a:solidFill>
                  </a:tcPr>
                </a:tc>
                <a:extLst>
                  <a:ext uri="{0D108BD9-81ED-4DB2-BD59-A6C34878D82A}">
                    <a16:rowId xmlns:a16="http://schemas.microsoft.com/office/drawing/2014/main" val="3862830948"/>
                  </a:ext>
                </a:extLst>
              </a:tr>
              <a:tr h="2088000">
                <a:tc>
                  <a:txBody>
                    <a:bodyPr/>
                    <a:lstStyle/>
                    <a:p>
                      <a:r>
                        <a:rPr lang="en-GB" sz="1200" b="0" dirty="0"/>
                        <a:t>Graphs</a:t>
                      </a:r>
                      <a:endParaRPr lang="en-SG" sz="1200" b="0" dirty="0"/>
                    </a:p>
                  </a:txBody>
                  <a:tcPr>
                    <a:solidFill>
                      <a:srgbClr val="F0F0F0"/>
                    </a:solidFill>
                  </a:tcPr>
                </a:tc>
                <a:tc>
                  <a:txBody>
                    <a:bodyPr/>
                    <a:lstStyle/>
                    <a:p>
                      <a:endParaRPr lang="en-SG" sz="1200" dirty="0"/>
                    </a:p>
                  </a:txBody>
                  <a:tcPr/>
                </a:tc>
                <a:tc>
                  <a:txBody>
                    <a:bodyPr/>
                    <a:lstStyle/>
                    <a:p>
                      <a:endParaRPr lang="en-SG" sz="1200" dirty="0"/>
                    </a:p>
                  </a:txBody>
                  <a:tcPr/>
                </a:tc>
                <a:tc>
                  <a:txBody>
                    <a:bodyPr/>
                    <a:lstStyle/>
                    <a:p>
                      <a:endParaRPr lang="en-SG" sz="1200" dirty="0"/>
                    </a:p>
                  </a:txBody>
                  <a:tcPr>
                    <a:solidFill>
                      <a:srgbClr val="F0F0F0"/>
                    </a:solidFill>
                  </a:tcPr>
                </a:tc>
                <a:extLst>
                  <a:ext uri="{0D108BD9-81ED-4DB2-BD59-A6C34878D82A}">
                    <a16:rowId xmlns:a16="http://schemas.microsoft.com/office/drawing/2014/main" val="951357254"/>
                  </a:ext>
                </a:extLst>
              </a:tr>
              <a:tr h="612000">
                <a:tc>
                  <a:txBody>
                    <a:bodyPr/>
                    <a:lstStyle/>
                    <a:p>
                      <a:r>
                        <a:rPr lang="en-GB" sz="1200" b="0" dirty="0"/>
                        <a:t>Analysis</a:t>
                      </a:r>
                      <a:endParaRPr lang="en-SG" sz="1200" b="0" dirty="0"/>
                    </a:p>
                  </a:txBody>
                  <a:tcPr>
                    <a:solidFill>
                      <a:srgbClr val="F0F0F0"/>
                    </a:solidFill>
                  </a:tcPr>
                </a:tc>
                <a:tc>
                  <a:txBody>
                    <a:bodyPr/>
                    <a:lstStyle/>
                    <a:p>
                      <a:r>
                        <a:rPr lang="en-GB" sz="1200" b="1" dirty="0"/>
                        <a:t>Passports usually in centre of photo &amp; along the vertical red line </a:t>
                      </a:r>
                      <a:r>
                        <a:rPr lang="en-GB" sz="1200" dirty="0">
                          <a:sym typeface="Wingdings" panose="05000000000000000000" pitchFamily="2" charset="2"/>
                        </a:rPr>
                        <a:t> trained model may be </a:t>
                      </a:r>
                      <a:r>
                        <a:rPr lang="en-GB" sz="1200" b="1" dirty="0">
                          <a:sym typeface="Wingdings" panose="05000000000000000000" pitchFamily="2" charset="2"/>
                        </a:rPr>
                        <a:t>weak in identifying passports in left, right &amp; photo corners</a:t>
                      </a:r>
                      <a:endParaRPr lang="en-SG" sz="1200" b="1" dirty="0"/>
                    </a:p>
                  </a:txBody>
                  <a:tcPr/>
                </a:tc>
                <a:tc>
                  <a:txBody>
                    <a:bodyPr/>
                    <a:lstStyle/>
                    <a:p>
                      <a:r>
                        <a:rPr lang="en-GB" sz="1200" b="1" dirty="0"/>
                        <a:t>No samples near 409,600 pixels </a:t>
                      </a:r>
                      <a:r>
                        <a:rPr lang="en-GB" sz="1200" dirty="0"/>
                        <a:t>(640 * 640) </a:t>
                      </a:r>
                      <a:r>
                        <a:rPr lang="en-GB" sz="1200" dirty="0">
                          <a:sym typeface="Wingdings" panose="05000000000000000000" pitchFamily="2" charset="2"/>
                        </a:rPr>
                        <a:t> trained model may be </a:t>
                      </a:r>
                      <a:r>
                        <a:rPr lang="en-GB" sz="1200" b="1" dirty="0">
                          <a:sym typeface="Wingdings" panose="05000000000000000000" pitchFamily="2" charset="2"/>
                        </a:rPr>
                        <a:t>weak in identifying close-up photos of passports</a:t>
                      </a:r>
                      <a:endParaRPr lang="en-SG" sz="1200" b="1" dirty="0"/>
                    </a:p>
                  </a:txBody>
                  <a:tcPr/>
                </a:tc>
                <a:tc>
                  <a:txBody>
                    <a:bodyPr/>
                    <a:lstStyle/>
                    <a:p>
                      <a:r>
                        <a:rPr lang="en-GB" sz="1200" b="1" dirty="0"/>
                        <a:t>Most hover around 2.5  </a:t>
                      </a:r>
                      <a:r>
                        <a:rPr lang="en-GB" sz="1200" dirty="0"/>
                        <a:t>(standard is 2.6 for an passport*) </a:t>
                      </a:r>
                      <a:r>
                        <a:rPr lang="en-GB" sz="1200" dirty="0">
                          <a:sym typeface="Wingdings" panose="05000000000000000000" pitchFamily="2" charset="2"/>
                        </a:rPr>
                        <a:t> trained model may be </a:t>
                      </a:r>
                      <a:r>
                        <a:rPr lang="en-GB" sz="1200" b="1" dirty="0">
                          <a:sym typeface="Wingdings" panose="05000000000000000000" pitchFamily="2" charset="2"/>
                        </a:rPr>
                        <a:t>weak in identifying rotated passports</a:t>
                      </a:r>
                      <a:endParaRPr lang="en-SG" sz="1200" b="1" dirty="0"/>
                    </a:p>
                  </a:txBody>
                  <a:tcPr>
                    <a:solidFill>
                      <a:srgbClr val="F0F0F0"/>
                    </a:solidFill>
                  </a:tcPr>
                </a:tc>
                <a:extLst>
                  <a:ext uri="{0D108BD9-81ED-4DB2-BD59-A6C34878D82A}">
                    <a16:rowId xmlns:a16="http://schemas.microsoft.com/office/drawing/2014/main" val="4294151085"/>
                  </a:ext>
                </a:extLst>
              </a:tr>
            </a:tbl>
          </a:graphicData>
        </a:graphic>
      </p:graphicFrame>
      <p:sp>
        <p:nvSpPr>
          <p:cNvPr id="10" name="Right Bracket 9">
            <a:extLst>
              <a:ext uri="{FF2B5EF4-FFF2-40B4-BE49-F238E27FC236}">
                <a16:creationId xmlns:a16="http://schemas.microsoft.com/office/drawing/2014/main" id="{27389A64-B881-1B6B-6A45-96FE9417FF01}"/>
              </a:ext>
            </a:extLst>
          </p:cNvPr>
          <p:cNvSpPr/>
          <p:nvPr/>
        </p:nvSpPr>
        <p:spPr>
          <a:xfrm rot="16200000">
            <a:off x="4747211" y="2542333"/>
            <a:ext cx="121900" cy="760354"/>
          </a:xfrm>
          <a:prstGeom prst="righ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Rectangle 10">
            <a:extLst>
              <a:ext uri="{FF2B5EF4-FFF2-40B4-BE49-F238E27FC236}">
                <a16:creationId xmlns:a16="http://schemas.microsoft.com/office/drawing/2014/main" id="{C29CE015-10EB-25B4-CD80-1CE65140F475}"/>
              </a:ext>
            </a:extLst>
          </p:cNvPr>
          <p:cNvSpPr/>
          <p:nvPr/>
        </p:nvSpPr>
        <p:spPr>
          <a:xfrm>
            <a:off x="5054700" y="1873228"/>
            <a:ext cx="1138412" cy="4406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latin typeface="Roboto" panose="02000000000000000000" pitchFamily="2" charset="0"/>
                <a:ea typeface="Roboto" panose="02000000000000000000" pitchFamily="2" charset="0"/>
              </a:rPr>
              <a:t>80,000 – 140,000 pixels (20 – 35% of a full 640*640 photo)</a:t>
            </a:r>
            <a:endParaRPr lang="en-SG" sz="800" dirty="0">
              <a:solidFill>
                <a:schemeClr val="tx1"/>
              </a:solidFill>
              <a:latin typeface="Roboto" panose="02000000000000000000" pitchFamily="2" charset="0"/>
              <a:ea typeface="Roboto" panose="02000000000000000000" pitchFamily="2" charset="0"/>
            </a:endParaRPr>
          </a:p>
        </p:txBody>
      </p:sp>
      <p:cxnSp>
        <p:nvCxnSpPr>
          <p:cNvPr id="13" name="Straight Connector 12">
            <a:extLst>
              <a:ext uri="{FF2B5EF4-FFF2-40B4-BE49-F238E27FC236}">
                <a16:creationId xmlns:a16="http://schemas.microsoft.com/office/drawing/2014/main" id="{CD8DA68B-1B76-C13F-E377-D6769F583FF1}"/>
              </a:ext>
            </a:extLst>
          </p:cNvPr>
          <p:cNvCxnSpPr>
            <a:cxnSpLocks/>
            <a:endCxn id="11" idx="2"/>
          </p:cNvCxnSpPr>
          <p:nvPr/>
        </p:nvCxnSpPr>
        <p:spPr>
          <a:xfrm flipV="1">
            <a:off x="4808161" y="2313848"/>
            <a:ext cx="815745" cy="54771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58C14C-2974-98D4-4136-907DEBE21331}"/>
              </a:ext>
            </a:extLst>
          </p:cNvPr>
          <p:cNvSpPr txBox="1"/>
          <p:nvPr/>
        </p:nvSpPr>
        <p:spPr>
          <a:xfrm>
            <a:off x="988224" y="4803998"/>
            <a:ext cx="5167952" cy="230832"/>
          </a:xfrm>
          <a:prstGeom prst="rect">
            <a:avLst/>
          </a:prstGeom>
          <a:noFill/>
        </p:spPr>
        <p:txBody>
          <a:bodyPr wrap="square">
            <a:spAutoFit/>
          </a:bodyPr>
          <a:lstStyle/>
          <a:p>
            <a:pPr>
              <a:spcBef>
                <a:spcPts val="600"/>
              </a:spcBef>
            </a:pPr>
            <a:r>
              <a:rPr lang="en-GB" sz="900" dirty="0"/>
              <a:t>*Passport’s standard aspect ratio of 2.6 is after resizing photos to 640 * 640 pixels</a:t>
            </a:r>
            <a:endParaRPr lang="en-SG" sz="900" dirty="0"/>
          </a:p>
        </p:txBody>
      </p:sp>
      <p:pic>
        <p:nvPicPr>
          <p:cNvPr id="8" name="Picture 7">
            <a:extLst>
              <a:ext uri="{FF2B5EF4-FFF2-40B4-BE49-F238E27FC236}">
                <a16:creationId xmlns:a16="http://schemas.microsoft.com/office/drawing/2014/main" id="{5D035B5B-B298-F393-AF4A-ECD1761CC102}"/>
              </a:ext>
            </a:extLst>
          </p:cNvPr>
          <p:cNvPicPr>
            <a:picLocks noChangeAspect="1"/>
          </p:cNvPicPr>
          <p:nvPr/>
        </p:nvPicPr>
        <p:blipFill>
          <a:blip r:embed="rId4"/>
          <a:stretch>
            <a:fillRect/>
          </a:stretch>
        </p:blipFill>
        <p:spPr>
          <a:xfrm>
            <a:off x="1331640" y="1855928"/>
            <a:ext cx="2242953" cy="1800000"/>
          </a:xfrm>
          <a:prstGeom prst="rect">
            <a:avLst/>
          </a:prstGeom>
        </p:spPr>
      </p:pic>
      <p:pic>
        <p:nvPicPr>
          <p:cNvPr id="17" name="Picture 16">
            <a:extLst>
              <a:ext uri="{FF2B5EF4-FFF2-40B4-BE49-F238E27FC236}">
                <a16:creationId xmlns:a16="http://schemas.microsoft.com/office/drawing/2014/main" id="{207A0053-EE1F-B7C2-D3A1-C156DFB9C92F}"/>
              </a:ext>
            </a:extLst>
          </p:cNvPr>
          <p:cNvPicPr>
            <a:picLocks noChangeAspect="1"/>
          </p:cNvPicPr>
          <p:nvPr/>
        </p:nvPicPr>
        <p:blipFill>
          <a:blip r:embed="rId5"/>
          <a:stretch>
            <a:fillRect/>
          </a:stretch>
        </p:blipFill>
        <p:spPr>
          <a:xfrm>
            <a:off x="6257291" y="1851670"/>
            <a:ext cx="2419165" cy="1800000"/>
          </a:xfrm>
          <a:prstGeom prst="rect">
            <a:avLst/>
          </a:prstGeom>
        </p:spPr>
      </p:pic>
    </p:spTree>
    <p:extLst>
      <p:ext uri="{BB962C8B-B14F-4D97-AF65-F5344CB8AC3E}">
        <p14:creationId xmlns:p14="http://schemas.microsoft.com/office/powerpoint/2010/main" val="1145771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aphicFrame>
        <p:nvGraphicFramePr>
          <p:cNvPr id="20" name="Table 2">
            <a:extLst>
              <a:ext uri="{FF2B5EF4-FFF2-40B4-BE49-F238E27FC236}">
                <a16:creationId xmlns:a16="http://schemas.microsoft.com/office/drawing/2014/main" id="{4E9AB9E4-5D37-3A8C-12FA-D2AAEEDECC09}"/>
              </a:ext>
            </a:extLst>
          </p:cNvPr>
          <p:cNvGraphicFramePr>
            <a:graphicFrameLocks noGrp="1"/>
          </p:cNvGraphicFramePr>
          <p:nvPr>
            <p:extLst>
              <p:ext uri="{D42A27DB-BD31-4B8C-83A1-F6EECF244321}">
                <p14:modId xmlns:p14="http://schemas.microsoft.com/office/powerpoint/2010/main" val="1008514562"/>
              </p:ext>
            </p:extLst>
          </p:nvPr>
        </p:nvGraphicFramePr>
        <p:xfrm>
          <a:off x="899592" y="915566"/>
          <a:ext cx="7632848" cy="3600000"/>
        </p:xfrm>
        <a:graphic>
          <a:graphicData uri="http://schemas.openxmlformats.org/drawingml/2006/table">
            <a:tbl>
              <a:tblPr firstRow="1" bandRow="1">
                <a:tableStyleId>{38D5F789-F7FF-4708-88E7-D03F1C3A4AAA}</a:tableStyleId>
              </a:tblPr>
              <a:tblGrid>
                <a:gridCol w="1052807">
                  <a:extLst>
                    <a:ext uri="{9D8B030D-6E8A-4147-A177-3AD203B41FA5}">
                      <a16:colId xmlns:a16="http://schemas.microsoft.com/office/drawing/2014/main" val="3036585659"/>
                    </a:ext>
                  </a:extLst>
                </a:gridCol>
                <a:gridCol w="2193347">
                  <a:extLst>
                    <a:ext uri="{9D8B030D-6E8A-4147-A177-3AD203B41FA5}">
                      <a16:colId xmlns:a16="http://schemas.microsoft.com/office/drawing/2014/main" val="299342828"/>
                    </a:ext>
                  </a:extLst>
                </a:gridCol>
                <a:gridCol w="2193347">
                  <a:extLst>
                    <a:ext uri="{9D8B030D-6E8A-4147-A177-3AD203B41FA5}">
                      <a16:colId xmlns:a16="http://schemas.microsoft.com/office/drawing/2014/main" val="813946616"/>
                    </a:ext>
                  </a:extLst>
                </a:gridCol>
                <a:gridCol w="2193347">
                  <a:extLst>
                    <a:ext uri="{9D8B030D-6E8A-4147-A177-3AD203B41FA5}">
                      <a16:colId xmlns:a16="http://schemas.microsoft.com/office/drawing/2014/main" val="4203006881"/>
                    </a:ext>
                  </a:extLst>
                </a:gridCol>
              </a:tblGrid>
              <a:tr h="1800000">
                <a:tc>
                  <a:txBody>
                    <a:bodyPr/>
                    <a:lstStyle/>
                    <a:p>
                      <a:r>
                        <a:rPr lang="en-GB" sz="1200" b="0" dirty="0"/>
                        <a:t>ID Cards:</a:t>
                      </a:r>
                      <a:endParaRPr lang="en-GB" sz="1200" b="0" dirty="0">
                        <a:sym typeface="Wingdings" panose="05000000000000000000" pitchFamily="2" charset="2"/>
                      </a:endParaRPr>
                    </a:p>
                    <a:p>
                      <a:r>
                        <a:rPr lang="en-GB" sz="1200" b="1" dirty="0">
                          <a:sym typeface="Wingdings" panose="05000000000000000000" pitchFamily="2" charset="2"/>
                        </a:rPr>
                        <a:t>Blue, Yellow</a:t>
                      </a:r>
                      <a:endParaRPr lang="en-SG" sz="1200" b="1" dirty="0"/>
                    </a:p>
                  </a:txBody>
                  <a:tcPr/>
                </a:tc>
                <a:tc>
                  <a:txBody>
                    <a:bodyPr/>
                    <a:lstStyle/>
                    <a:p>
                      <a:endParaRPr lang="en-SG" sz="1200" dirty="0"/>
                    </a:p>
                  </a:txBody>
                  <a:tcPr/>
                </a:tc>
                <a:tc>
                  <a:txBody>
                    <a:bodyPr/>
                    <a:lstStyle/>
                    <a:p>
                      <a:endParaRPr lang="en-SG" sz="1200" dirty="0"/>
                    </a:p>
                  </a:txBody>
                  <a:tcPr/>
                </a:tc>
                <a:tc>
                  <a:txBody>
                    <a:bodyPr/>
                    <a:lstStyle/>
                    <a:p>
                      <a:endParaRPr lang="en-SG" sz="1200" dirty="0"/>
                    </a:p>
                  </a:txBody>
                  <a:tcPr>
                    <a:solidFill>
                      <a:srgbClr val="F0F0F0"/>
                    </a:solidFill>
                  </a:tcPr>
                </a:tc>
                <a:extLst>
                  <a:ext uri="{0D108BD9-81ED-4DB2-BD59-A6C34878D82A}">
                    <a16:rowId xmlns:a16="http://schemas.microsoft.com/office/drawing/2014/main" val="951357254"/>
                  </a:ext>
                </a:extLst>
              </a:tr>
              <a:tr h="1800000">
                <a:tc>
                  <a:txBody>
                    <a:bodyPr/>
                    <a:lstStyle/>
                    <a:p>
                      <a:r>
                        <a:rPr lang="en-GB" sz="1200" b="0" dirty="0"/>
                        <a:t>Passports:</a:t>
                      </a:r>
                      <a:r>
                        <a:rPr lang="en-GB" sz="1200" b="0" dirty="0">
                          <a:sym typeface="Wingdings" panose="05000000000000000000" pitchFamily="2" charset="2"/>
                        </a:rPr>
                        <a:t> </a:t>
                      </a:r>
                    </a:p>
                    <a:p>
                      <a:r>
                        <a:rPr lang="en-GB" sz="1200" b="1" dirty="0">
                          <a:sym typeface="Wingdings" panose="05000000000000000000" pitchFamily="2" charset="2"/>
                        </a:rPr>
                        <a:t>White, Pink</a:t>
                      </a:r>
                      <a:endParaRPr lang="en-SG" sz="1200" b="1" dirty="0"/>
                    </a:p>
                  </a:txBody>
                  <a:tcPr/>
                </a:tc>
                <a:tc>
                  <a:txBody>
                    <a:bodyPr/>
                    <a:lstStyle/>
                    <a:p>
                      <a:endParaRPr lang="en-SG" sz="1200" b="1" dirty="0"/>
                    </a:p>
                  </a:txBody>
                  <a:tcPr/>
                </a:tc>
                <a:tc>
                  <a:txBody>
                    <a:bodyPr/>
                    <a:lstStyle/>
                    <a:p>
                      <a:endParaRPr lang="en-SG" sz="1200" b="1" dirty="0"/>
                    </a:p>
                  </a:txBody>
                  <a:tcPr/>
                </a:tc>
                <a:tc>
                  <a:txBody>
                    <a:bodyPr/>
                    <a:lstStyle/>
                    <a:p>
                      <a:endParaRPr lang="en-SG" sz="1200" b="1" dirty="0"/>
                    </a:p>
                  </a:txBody>
                  <a:tcPr>
                    <a:solidFill>
                      <a:srgbClr val="F0F0F0"/>
                    </a:solidFill>
                  </a:tcPr>
                </a:tc>
                <a:extLst>
                  <a:ext uri="{0D108BD9-81ED-4DB2-BD59-A6C34878D82A}">
                    <a16:rowId xmlns:a16="http://schemas.microsoft.com/office/drawing/2014/main" val="4294151085"/>
                  </a:ext>
                </a:extLst>
              </a:tr>
            </a:tbl>
          </a:graphicData>
        </a:graphic>
      </p:graphicFrame>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EDA : Training ID Cards, Passports’ Colour Themes</a:t>
            </a:r>
            <a:endParaRPr dirty="0"/>
          </a:p>
        </p:txBody>
      </p:sp>
      <p:grpSp>
        <p:nvGrpSpPr>
          <p:cNvPr id="303" name="Google Shape;303;p27">
            <a:extLst>
              <a:ext uri="{FF2B5EF4-FFF2-40B4-BE49-F238E27FC236}">
                <a16:creationId xmlns:a16="http://schemas.microsoft.com/office/drawing/2014/main" id="{F52FFAE3-A96C-934A-810C-6A839C7F414A}"/>
              </a:ext>
            </a:extLst>
          </p:cNvPr>
          <p:cNvGrpSpPr/>
          <p:nvPr/>
        </p:nvGrpSpPr>
        <p:grpSpPr>
          <a:xfrm rot="-899982">
            <a:off x="7994847" y="3983842"/>
            <a:ext cx="1773045" cy="1773045"/>
            <a:chOff x="599416" y="954576"/>
            <a:chExt cx="1726444" cy="1726444"/>
          </a:xfrm>
        </p:grpSpPr>
        <p:sp>
          <p:nvSpPr>
            <p:cNvPr id="304" name="Google Shape;304;p27">
              <a:extLst>
                <a:ext uri="{FF2B5EF4-FFF2-40B4-BE49-F238E27FC236}">
                  <a16:creationId xmlns:a16="http://schemas.microsoft.com/office/drawing/2014/main" id="{8CCB08A9-558D-1038-811A-B2E81A6B8380}"/>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a:extLst>
                <a:ext uri="{FF2B5EF4-FFF2-40B4-BE49-F238E27FC236}">
                  <a16:creationId xmlns:a16="http://schemas.microsoft.com/office/drawing/2014/main" id="{4CAB7197-A3C7-804C-DA12-29D8AE250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a:extLst>
              <a:ext uri="{FF2B5EF4-FFF2-40B4-BE49-F238E27FC236}">
                <a16:creationId xmlns:a16="http://schemas.microsoft.com/office/drawing/2014/main" id="{774C6F4E-5141-EE49-7818-B0018BE69FB3}"/>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2B0176E7-5B8F-84CD-EDD8-29E5C34C00DD}"/>
              </a:ext>
            </a:extLst>
          </p:cNvPr>
          <p:cNvSpPr/>
          <p:nvPr/>
        </p:nvSpPr>
        <p:spPr>
          <a:xfrm>
            <a:off x="899592" y="4659982"/>
            <a:ext cx="7632848" cy="337422"/>
          </a:xfrm>
          <a:prstGeom prst="rect">
            <a:avLst/>
          </a:prstGeom>
          <a:solidFill>
            <a:schemeClr val="bg2"/>
          </a:solidFill>
          <a:ln w="1270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chemeClr val="tx1"/>
                </a:solidFill>
                <a:latin typeface="Roboto" panose="02000000000000000000" pitchFamily="2" charset="0"/>
                <a:ea typeface="Roboto" panose="02000000000000000000" pitchFamily="2" charset="0"/>
              </a:rPr>
              <a:t>EDA Takeaway: </a:t>
            </a:r>
            <a:r>
              <a:rPr lang="en-GB" sz="1300" dirty="0">
                <a:solidFill>
                  <a:schemeClr val="tx1"/>
                </a:solidFill>
                <a:latin typeface="Roboto" panose="02000000000000000000" pitchFamily="2" charset="0"/>
                <a:ea typeface="Roboto" panose="02000000000000000000" pitchFamily="2" charset="0"/>
              </a:rPr>
              <a:t>to explore</a:t>
            </a:r>
            <a:r>
              <a:rPr lang="en-GB" sz="1300" b="1" dirty="0">
                <a:solidFill>
                  <a:schemeClr val="tx1"/>
                </a:solidFill>
                <a:latin typeface="Roboto" panose="02000000000000000000" pitchFamily="2" charset="0"/>
                <a:ea typeface="Roboto" panose="02000000000000000000" pitchFamily="2" charset="0"/>
              </a:rPr>
              <a:t> data augmentation for training dataset </a:t>
            </a:r>
            <a:r>
              <a:rPr lang="en-GB" sz="1300" dirty="0">
                <a:solidFill>
                  <a:schemeClr val="tx1"/>
                </a:solidFill>
                <a:latin typeface="Roboto" panose="02000000000000000000" pitchFamily="2" charset="0"/>
                <a:ea typeface="Roboto" panose="02000000000000000000" pitchFamily="2" charset="0"/>
              </a:rPr>
              <a:t>to increase sample variations</a:t>
            </a:r>
            <a:endParaRPr lang="en-SG" sz="1300" dirty="0">
              <a:solidFill>
                <a:schemeClr val="tx1"/>
              </a:solidFill>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76A9AE7F-64E2-B075-9E50-2EA85A6DBF0C}"/>
              </a:ext>
            </a:extLst>
          </p:cNvPr>
          <p:cNvPicPr>
            <a:picLocks noChangeAspect="1"/>
          </p:cNvPicPr>
          <p:nvPr/>
        </p:nvPicPr>
        <p:blipFill>
          <a:blip r:embed="rId3"/>
          <a:stretch>
            <a:fillRect/>
          </a:stretch>
        </p:blipFill>
        <p:spPr>
          <a:xfrm>
            <a:off x="4392160" y="987574"/>
            <a:ext cx="1620000" cy="1620000"/>
          </a:xfrm>
          <a:prstGeom prst="rect">
            <a:avLst/>
          </a:prstGeom>
        </p:spPr>
      </p:pic>
      <p:pic>
        <p:nvPicPr>
          <p:cNvPr id="8" name="Picture 7">
            <a:extLst>
              <a:ext uri="{FF2B5EF4-FFF2-40B4-BE49-F238E27FC236}">
                <a16:creationId xmlns:a16="http://schemas.microsoft.com/office/drawing/2014/main" id="{9443DB54-16DF-C0C4-CD46-08E2DC90EA8C}"/>
              </a:ext>
            </a:extLst>
          </p:cNvPr>
          <p:cNvPicPr>
            <a:picLocks noChangeAspect="1"/>
          </p:cNvPicPr>
          <p:nvPr/>
        </p:nvPicPr>
        <p:blipFill>
          <a:blip r:embed="rId4"/>
          <a:stretch>
            <a:fillRect/>
          </a:stretch>
        </p:blipFill>
        <p:spPr>
          <a:xfrm>
            <a:off x="4392160" y="2787774"/>
            <a:ext cx="1620000" cy="1620000"/>
          </a:xfrm>
          <a:prstGeom prst="rect">
            <a:avLst/>
          </a:prstGeom>
        </p:spPr>
      </p:pic>
      <p:pic>
        <p:nvPicPr>
          <p:cNvPr id="12" name="Picture 11">
            <a:extLst>
              <a:ext uri="{FF2B5EF4-FFF2-40B4-BE49-F238E27FC236}">
                <a16:creationId xmlns:a16="http://schemas.microsoft.com/office/drawing/2014/main" id="{56D47F1E-9D80-10CB-75AB-36192BF168F0}"/>
              </a:ext>
            </a:extLst>
          </p:cNvPr>
          <p:cNvPicPr>
            <a:picLocks noChangeAspect="1"/>
          </p:cNvPicPr>
          <p:nvPr/>
        </p:nvPicPr>
        <p:blipFill>
          <a:blip r:embed="rId5"/>
          <a:stretch>
            <a:fillRect/>
          </a:stretch>
        </p:blipFill>
        <p:spPr>
          <a:xfrm>
            <a:off x="2267744" y="2787774"/>
            <a:ext cx="1620000" cy="1620000"/>
          </a:xfrm>
          <a:prstGeom prst="rect">
            <a:avLst/>
          </a:prstGeom>
        </p:spPr>
      </p:pic>
      <p:pic>
        <p:nvPicPr>
          <p:cNvPr id="14" name="Picture 13">
            <a:extLst>
              <a:ext uri="{FF2B5EF4-FFF2-40B4-BE49-F238E27FC236}">
                <a16:creationId xmlns:a16="http://schemas.microsoft.com/office/drawing/2014/main" id="{D9CEBEA6-A975-6015-90CD-F33E3DD08D6F}"/>
              </a:ext>
            </a:extLst>
          </p:cNvPr>
          <p:cNvPicPr>
            <a:picLocks noChangeAspect="1"/>
          </p:cNvPicPr>
          <p:nvPr/>
        </p:nvPicPr>
        <p:blipFill>
          <a:blip r:embed="rId6"/>
          <a:stretch>
            <a:fillRect/>
          </a:stretch>
        </p:blipFill>
        <p:spPr>
          <a:xfrm>
            <a:off x="6624408" y="2787774"/>
            <a:ext cx="1620000" cy="1620000"/>
          </a:xfrm>
          <a:prstGeom prst="rect">
            <a:avLst/>
          </a:prstGeom>
        </p:spPr>
      </p:pic>
      <p:pic>
        <p:nvPicPr>
          <p:cNvPr id="16" name="Picture 15">
            <a:extLst>
              <a:ext uri="{FF2B5EF4-FFF2-40B4-BE49-F238E27FC236}">
                <a16:creationId xmlns:a16="http://schemas.microsoft.com/office/drawing/2014/main" id="{E5CCA825-0260-4C70-1ADA-BA50287CCA33}"/>
              </a:ext>
            </a:extLst>
          </p:cNvPr>
          <p:cNvPicPr>
            <a:picLocks noChangeAspect="1"/>
          </p:cNvPicPr>
          <p:nvPr/>
        </p:nvPicPr>
        <p:blipFill>
          <a:blip r:embed="rId7"/>
          <a:stretch>
            <a:fillRect/>
          </a:stretch>
        </p:blipFill>
        <p:spPr>
          <a:xfrm>
            <a:off x="6624408" y="987574"/>
            <a:ext cx="1620000" cy="1620000"/>
          </a:xfrm>
          <a:prstGeom prst="rect">
            <a:avLst/>
          </a:prstGeom>
        </p:spPr>
      </p:pic>
      <p:pic>
        <p:nvPicPr>
          <p:cNvPr id="17" name="Picture 16">
            <a:extLst>
              <a:ext uri="{FF2B5EF4-FFF2-40B4-BE49-F238E27FC236}">
                <a16:creationId xmlns:a16="http://schemas.microsoft.com/office/drawing/2014/main" id="{DFEFC5C1-1648-384F-1544-6051914EA2E1}"/>
              </a:ext>
            </a:extLst>
          </p:cNvPr>
          <p:cNvPicPr>
            <a:picLocks noChangeAspect="1"/>
          </p:cNvPicPr>
          <p:nvPr/>
        </p:nvPicPr>
        <p:blipFill>
          <a:blip r:embed="rId8"/>
          <a:stretch>
            <a:fillRect/>
          </a:stretch>
        </p:blipFill>
        <p:spPr>
          <a:xfrm>
            <a:off x="2267744" y="987574"/>
            <a:ext cx="1620000" cy="1620000"/>
          </a:xfrm>
          <a:prstGeom prst="rect">
            <a:avLst/>
          </a:prstGeom>
        </p:spPr>
      </p:pic>
      <p:sp>
        <p:nvSpPr>
          <p:cNvPr id="27" name="Rectangle 26">
            <a:extLst>
              <a:ext uri="{FF2B5EF4-FFF2-40B4-BE49-F238E27FC236}">
                <a16:creationId xmlns:a16="http://schemas.microsoft.com/office/drawing/2014/main" id="{7C244BD6-506C-DD18-BD73-DD1D1213EC8C}"/>
              </a:ext>
            </a:extLst>
          </p:cNvPr>
          <p:cNvSpPr/>
          <p:nvPr/>
        </p:nvSpPr>
        <p:spPr>
          <a:xfrm>
            <a:off x="2195736" y="987606"/>
            <a:ext cx="7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Spain</a:t>
            </a:r>
            <a:endParaRPr lang="en-SG" sz="1100" dirty="0">
              <a:solidFill>
                <a:schemeClr val="tx1"/>
              </a:solidFill>
            </a:endParaRPr>
          </a:p>
        </p:txBody>
      </p:sp>
      <p:sp>
        <p:nvSpPr>
          <p:cNvPr id="28" name="Rectangle 27">
            <a:extLst>
              <a:ext uri="{FF2B5EF4-FFF2-40B4-BE49-F238E27FC236}">
                <a16:creationId xmlns:a16="http://schemas.microsoft.com/office/drawing/2014/main" id="{07485B94-24FF-E8CD-70B6-9CAD5D4EC3AD}"/>
              </a:ext>
            </a:extLst>
          </p:cNvPr>
          <p:cNvSpPr/>
          <p:nvPr/>
        </p:nvSpPr>
        <p:spPr>
          <a:xfrm>
            <a:off x="2195736" y="2787774"/>
            <a:ext cx="7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Latvia</a:t>
            </a:r>
            <a:endParaRPr lang="en-SG" sz="1100" dirty="0">
              <a:solidFill>
                <a:schemeClr val="tx1"/>
              </a:solidFill>
            </a:endParaRPr>
          </a:p>
        </p:txBody>
      </p:sp>
      <p:sp>
        <p:nvSpPr>
          <p:cNvPr id="29" name="Rectangle 28">
            <a:extLst>
              <a:ext uri="{FF2B5EF4-FFF2-40B4-BE49-F238E27FC236}">
                <a16:creationId xmlns:a16="http://schemas.microsoft.com/office/drawing/2014/main" id="{C770E49A-4BDB-526B-1578-DBC473417C92}"/>
              </a:ext>
            </a:extLst>
          </p:cNvPr>
          <p:cNvSpPr/>
          <p:nvPr/>
        </p:nvSpPr>
        <p:spPr>
          <a:xfrm>
            <a:off x="4355976" y="2787774"/>
            <a:ext cx="7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Greece</a:t>
            </a:r>
            <a:endParaRPr lang="en-SG" sz="1100" dirty="0">
              <a:solidFill>
                <a:schemeClr val="tx1"/>
              </a:solidFill>
            </a:endParaRPr>
          </a:p>
        </p:txBody>
      </p:sp>
      <p:sp>
        <p:nvSpPr>
          <p:cNvPr id="30" name="Rectangle 29">
            <a:extLst>
              <a:ext uri="{FF2B5EF4-FFF2-40B4-BE49-F238E27FC236}">
                <a16:creationId xmlns:a16="http://schemas.microsoft.com/office/drawing/2014/main" id="{8F6303BF-1E1D-8086-8F78-65CD78A07646}"/>
              </a:ext>
            </a:extLst>
          </p:cNvPr>
          <p:cNvSpPr/>
          <p:nvPr/>
        </p:nvSpPr>
        <p:spPr>
          <a:xfrm>
            <a:off x="4320152" y="987704"/>
            <a:ext cx="7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Finland</a:t>
            </a:r>
            <a:endParaRPr lang="en-SG" sz="1100" dirty="0">
              <a:solidFill>
                <a:schemeClr val="tx1"/>
              </a:solidFill>
            </a:endParaRPr>
          </a:p>
        </p:txBody>
      </p:sp>
      <p:sp>
        <p:nvSpPr>
          <p:cNvPr id="31" name="Rectangle 30">
            <a:extLst>
              <a:ext uri="{FF2B5EF4-FFF2-40B4-BE49-F238E27FC236}">
                <a16:creationId xmlns:a16="http://schemas.microsoft.com/office/drawing/2014/main" id="{DD663826-4A5B-3043-7064-0EBEAFDA9863}"/>
              </a:ext>
            </a:extLst>
          </p:cNvPr>
          <p:cNvSpPr/>
          <p:nvPr/>
        </p:nvSpPr>
        <p:spPr>
          <a:xfrm>
            <a:off x="6588296" y="2787774"/>
            <a:ext cx="7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Russia</a:t>
            </a:r>
            <a:endParaRPr lang="en-SG" sz="1100" dirty="0">
              <a:solidFill>
                <a:schemeClr val="tx1"/>
              </a:solidFill>
            </a:endParaRPr>
          </a:p>
        </p:txBody>
      </p:sp>
      <p:sp>
        <p:nvSpPr>
          <p:cNvPr id="288" name="Rectangle 287">
            <a:extLst>
              <a:ext uri="{FF2B5EF4-FFF2-40B4-BE49-F238E27FC236}">
                <a16:creationId xmlns:a16="http://schemas.microsoft.com/office/drawing/2014/main" id="{73234FB6-3828-9E55-2E9E-1113B2ABE361}"/>
              </a:ext>
            </a:extLst>
          </p:cNvPr>
          <p:cNvSpPr/>
          <p:nvPr/>
        </p:nvSpPr>
        <p:spPr>
          <a:xfrm>
            <a:off x="6588224" y="987606"/>
            <a:ext cx="7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Slovakia</a:t>
            </a:r>
            <a:endParaRPr lang="en-SG" sz="1100" dirty="0">
              <a:solidFill>
                <a:schemeClr val="tx1"/>
              </a:solidFill>
            </a:endParaRPr>
          </a:p>
        </p:txBody>
      </p:sp>
    </p:spTree>
    <p:extLst>
      <p:ext uri="{BB962C8B-B14F-4D97-AF65-F5344CB8AC3E}">
        <p14:creationId xmlns:p14="http://schemas.microsoft.com/office/powerpoint/2010/main" val="221499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4" y="3170110"/>
            <a:ext cx="638680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Modelling &amp; Deployment</a:t>
            </a:r>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083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2" name="Google Shape;402;p29"/>
          <p:cNvGrpSpPr/>
          <p:nvPr/>
        </p:nvGrpSpPr>
        <p:grpSpPr>
          <a:xfrm rot="-5400000">
            <a:off x="7053942" y="-1380678"/>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60;p26">
            <a:extLst>
              <a:ext uri="{FF2B5EF4-FFF2-40B4-BE49-F238E27FC236}">
                <a16:creationId xmlns:a16="http://schemas.microsoft.com/office/drawing/2014/main" id="{DC86E0CC-3C2A-C669-2B39-409E6588A3D9}"/>
              </a:ext>
            </a:extLst>
          </p:cNvPr>
          <p:cNvSpPr txBox="1">
            <a:spLocks noGrp="1"/>
          </p:cNvSpPr>
          <p:nvPr>
            <p:ph type="title"/>
          </p:nvPr>
        </p:nvSpPr>
        <p:spPr>
          <a:xfrm>
            <a:off x="467544" y="282574"/>
            <a:ext cx="8244000"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Modelling Overview</a:t>
            </a:r>
            <a:endParaRPr sz="2400" dirty="0"/>
          </a:p>
        </p:txBody>
      </p:sp>
      <p:graphicFrame>
        <p:nvGraphicFramePr>
          <p:cNvPr id="4" name="Table 4">
            <a:extLst>
              <a:ext uri="{FF2B5EF4-FFF2-40B4-BE49-F238E27FC236}">
                <a16:creationId xmlns:a16="http://schemas.microsoft.com/office/drawing/2014/main" id="{96DF37BA-4357-D435-F006-C176032C31AE}"/>
              </a:ext>
            </a:extLst>
          </p:cNvPr>
          <p:cNvGraphicFramePr>
            <a:graphicFrameLocks noGrp="1"/>
          </p:cNvGraphicFramePr>
          <p:nvPr>
            <p:extLst>
              <p:ext uri="{D42A27DB-BD31-4B8C-83A1-F6EECF244321}">
                <p14:modId xmlns:p14="http://schemas.microsoft.com/office/powerpoint/2010/main" val="4154990493"/>
              </p:ext>
            </p:extLst>
          </p:nvPr>
        </p:nvGraphicFramePr>
        <p:xfrm>
          <a:off x="179512" y="917307"/>
          <a:ext cx="8748000" cy="3479800"/>
        </p:xfrm>
        <a:graphic>
          <a:graphicData uri="http://schemas.openxmlformats.org/drawingml/2006/table">
            <a:tbl>
              <a:tblPr firstRow="1" bandRow="1">
                <a:tableStyleId>{38D5F789-F7FF-4708-88E7-D03F1C3A4AAA}</a:tableStyleId>
              </a:tblPr>
              <a:tblGrid>
                <a:gridCol w="1404000">
                  <a:extLst>
                    <a:ext uri="{9D8B030D-6E8A-4147-A177-3AD203B41FA5}">
                      <a16:colId xmlns:a16="http://schemas.microsoft.com/office/drawing/2014/main" val="3333558246"/>
                    </a:ext>
                  </a:extLst>
                </a:gridCol>
                <a:gridCol w="1836000">
                  <a:extLst>
                    <a:ext uri="{9D8B030D-6E8A-4147-A177-3AD203B41FA5}">
                      <a16:colId xmlns:a16="http://schemas.microsoft.com/office/drawing/2014/main" val="2240661736"/>
                    </a:ext>
                  </a:extLst>
                </a:gridCol>
                <a:gridCol w="1836000">
                  <a:extLst>
                    <a:ext uri="{9D8B030D-6E8A-4147-A177-3AD203B41FA5}">
                      <a16:colId xmlns:a16="http://schemas.microsoft.com/office/drawing/2014/main" val="779045319"/>
                    </a:ext>
                  </a:extLst>
                </a:gridCol>
                <a:gridCol w="1836000">
                  <a:extLst>
                    <a:ext uri="{9D8B030D-6E8A-4147-A177-3AD203B41FA5}">
                      <a16:colId xmlns:a16="http://schemas.microsoft.com/office/drawing/2014/main" val="478231775"/>
                    </a:ext>
                  </a:extLst>
                </a:gridCol>
                <a:gridCol w="1836000">
                  <a:extLst>
                    <a:ext uri="{9D8B030D-6E8A-4147-A177-3AD203B41FA5}">
                      <a16:colId xmlns:a16="http://schemas.microsoft.com/office/drawing/2014/main" val="2997558024"/>
                    </a:ext>
                  </a:extLst>
                </a:gridCol>
              </a:tblGrid>
              <a:tr h="370840">
                <a:tc>
                  <a:txBody>
                    <a:bodyPr/>
                    <a:lstStyle/>
                    <a:p>
                      <a:endParaRPr lang="en-SG" sz="1200"/>
                    </a:p>
                  </a:txBody>
                  <a:tcPr>
                    <a:solidFill>
                      <a:schemeClr val="bg2"/>
                    </a:solidFill>
                  </a:tcPr>
                </a:tc>
                <a:tc>
                  <a:txBody>
                    <a:bodyPr/>
                    <a:lstStyle/>
                    <a:p>
                      <a:r>
                        <a:rPr lang="en-GB" sz="1200" b="1" dirty="0"/>
                        <a:t>Baseline Model</a:t>
                      </a:r>
                      <a:endParaRPr lang="en-SG" sz="1200" b="1" dirty="0"/>
                    </a:p>
                  </a:txBody>
                  <a:tcPr>
                    <a:solidFill>
                      <a:schemeClr val="bg2"/>
                    </a:solidFill>
                  </a:tcPr>
                </a:tc>
                <a:tc>
                  <a:txBody>
                    <a:bodyPr/>
                    <a:lstStyle/>
                    <a:p>
                      <a:r>
                        <a:rPr lang="en-GB" sz="1200" b="1" dirty="0"/>
                        <a:t>Improved Model 1</a:t>
                      </a:r>
                      <a:endParaRPr lang="en-SG" sz="1200" b="1" dirty="0"/>
                    </a:p>
                  </a:txBody>
                  <a:tcPr>
                    <a:solidFill>
                      <a:schemeClr val="bg2"/>
                    </a:solidFill>
                  </a:tcPr>
                </a:tc>
                <a:tc>
                  <a:txBody>
                    <a:bodyPr/>
                    <a:lstStyle/>
                    <a:p>
                      <a:r>
                        <a:rPr lang="en-GB" sz="1200" b="1" dirty="0"/>
                        <a:t>Improved Model 2</a:t>
                      </a:r>
                      <a:endParaRPr lang="en-SG" sz="1200" b="1"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1" dirty="0"/>
                        <a:t>Improved Model 3</a:t>
                      </a:r>
                      <a:endParaRPr lang="en-SG" sz="1200" b="1" dirty="0"/>
                    </a:p>
                  </a:txBody>
                  <a:tcPr>
                    <a:solidFill>
                      <a:schemeClr val="bg2"/>
                    </a:solidFill>
                  </a:tcPr>
                </a:tc>
                <a:extLst>
                  <a:ext uri="{0D108BD9-81ED-4DB2-BD59-A6C34878D82A}">
                    <a16:rowId xmlns:a16="http://schemas.microsoft.com/office/drawing/2014/main" val="3118811365"/>
                  </a:ext>
                </a:extLst>
              </a:tr>
              <a:tr h="370840">
                <a:tc>
                  <a:txBody>
                    <a:bodyPr/>
                    <a:lstStyle/>
                    <a:p>
                      <a:r>
                        <a:rPr lang="en-GB" sz="1200" dirty="0"/>
                        <a:t>Dataset</a:t>
                      </a:r>
                      <a:endParaRPr lang="en-SG" sz="1200" dirty="0"/>
                    </a:p>
                  </a:txBody>
                  <a:tcPr/>
                </a:tc>
                <a:tc gridSpan="3">
                  <a:txBody>
                    <a:bodyPr/>
                    <a:lstStyle/>
                    <a:p>
                      <a:pPr algn="ctr"/>
                      <a:r>
                        <a:rPr lang="en-GB" sz="1200" dirty="0"/>
                        <a:t>1000 photos (600 train, 200 validation, 200 test)</a:t>
                      </a:r>
                      <a:endParaRPr lang="en-SG" sz="1200" dirty="0"/>
                    </a:p>
                  </a:txBody>
                  <a:tcPr>
                    <a:solidFill>
                      <a:srgbClr val="F0F0F0"/>
                    </a:solidFill>
                  </a:tcPr>
                </a:tc>
                <a:tc hMerge="1">
                  <a:txBody>
                    <a:bodyPr/>
                    <a:lstStyle/>
                    <a:p>
                      <a:endParaRPr lang="en-SG" sz="1200" dirty="0"/>
                    </a:p>
                  </a:txBody>
                  <a:tcPr/>
                </a:tc>
                <a:tc hMerge="1">
                  <a:txBody>
                    <a:bodyPr/>
                    <a:lstStyle/>
                    <a:p>
                      <a:endParaRPr lang="en-SG" sz="1200" dirty="0"/>
                    </a:p>
                  </a:txBody>
                  <a:tcPr/>
                </a:tc>
                <a:tc>
                  <a:txBody>
                    <a:bodyPr/>
                    <a:lstStyle/>
                    <a:p>
                      <a:pPr algn="ctr"/>
                      <a:r>
                        <a:rPr lang="en-GB" sz="1200" dirty="0"/>
                        <a:t>1600 photos (1200 train, 200 validation, 200 test)</a:t>
                      </a:r>
                      <a:endParaRPr lang="en-SG" sz="1200" dirty="0"/>
                    </a:p>
                  </a:txBody>
                  <a:tcPr>
                    <a:solidFill>
                      <a:srgbClr val="F0F0F0"/>
                    </a:solidFill>
                  </a:tcPr>
                </a:tc>
                <a:extLst>
                  <a:ext uri="{0D108BD9-81ED-4DB2-BD59-A6C34878D82A}">
                    <a16:rowId xmlns:a16="http://schemas.microsoft.com/office/drawing/2014/main" val="1094856808"/>
                  </a:ext>
                </a:extLst>
              </a:tr>
              <a:tr h="370840">
                <a:tc>
                  <a:txBody>
                    <a:bodyPr/>
                    <a:lstStyle/>
                    <a:p>
                      <a:r>
                        <a:rPr lang="en-GB" sz="1200" dirty="0"/>
                        <a:t>Augmentation on training data</a:t>
                      </a:r>
                      <a:endParaRPr lang="en-SG" sz="1200" dirty="0"/>
                    </a:p>
                  </a:txBody>
                  <a:tcPr>
                    <a:solidFill>
                      <a:schemeClr val="bg2">
                        <a:lumMod val="20000"/>
                        <a:lumOff val="80000"/>
                      </a:schemeClr>
                    </a:solidFill>
                  </a:tcPr>
                </a:tc>
                <a:tc>
                  <a:txBody>
                    <a:bodyPr/>
                    <a:lstStyle/>
                    <a:p>
                      <a:r>
                        <a:rPr lang="en-GB" sz="1200" b="0" dirty="0"/>
                        <a:t>None</a:t>
                      </a:r>
                      <a:endParaRPr lang="en-SG" sz="1200" b="0" dirty="0"/>
                    </a:p>
                  </a:txBody>
                  <a:tcPr>
                    <a:solidFill>
                      <a:schemeClr val="bg2">
                        <a:lumMod val="20000"/>
                        <a:lumOff val="80000"/>
                      </a:schemeClr>
                    </a:solidFill>
                  </a:tcPr>
                </a:tc>
                <a:tc>
                  <a:txBody>
                    <a:bodyPr/>
                    <a:lstStyle/>
                    <a:p>
                      <a:pPr marL="171450" indent="-171450">
                        <a:buFont typeface="Wingdings" panose="05000000000000000000" pitchFamily="2" charset="2"/>
                        <a:buChar char="§"/>
                      </a:pPr>
                      <a:r>
                        <a:rPr lang="en-GB" sz="1200" dirty="0"/>
                        <a:t>Colours: hue, saturation, brightness</a:t>
                      </a:r>
                      <a:r>
                        <a:rPr lang="en-GB" sz="1200" baseline="30000" dirty="0"/>
                        <a:t>6</a:t>
                      </a:r>
                    </a:p>
                    <a:p>
                      <a:pPr marL="171450" indent="-171450">
                        <a:buFont typeface="Wingdings" panose="05000000000000000000" pitchFamily="2" charset="2"/>
                        <a:buChar char="§"/>
                      </a:pPr>
                      <a:r>
                        <a:rPr lang="en-GB" sz="1200" dirty="0"/>
                        <a:t>Image translation, scale, flip left-right, mosaic</a:t>
                      </a:r>
                      <a:r>
                        <a:rPr lang="en-GB" sz="1200" baseline="30000" dirty="0"/>
                        <a:t>7</a:t>
                      </a:r>
                    </a:p>
                  </a:txBody>
                  <a:tcPr>
                    <a:solidFill>
                      <a:schemeClr val="bg2">
                        <a:lumMod val="20000"/>
                        <a:lumOff val="80000"/>
                      </a:schemeClr>
                    </a:solidFill>
                  </a:tcPr>
                </a:tc>
                <a:tc>
                  <a:txBody>
                    <a:bodyPr/>
                    <a:lstStyle/>
                    <a:p>
                      <a:pPr marL="171450" indent="-171450">
                        <a:buFont typeface="Wingdings" panose="05000000000000000000" pitchFamily="2" charset="2"/>
                        <a:buChar char="§"/>
                      </a:pPr>
                      <a:r>
                        <a:rPr lang="en-GB" sz="1200" dirty="0"/>
                        <a:t>Colours: hue, saturation, brightness</a:t>
                      </a:r>
                    </a:p>
                    <a:p>
                      <a:pPr marL="171450" indent="-171450">
                        <a:buFont typeface="Wingdings" panose="05000000000000000000" pitchFamily="2" charset="2"/>
                        <a:buChar char="§"/>
                      </a:pPr>
                      <a:r>
                        <a:rPr lang="en-GB" sz="1200" dirty="0"/>
                        <a:t>Image translation, scale, flip left-right, mosaic</a:t>
                      </a:r>
                      <a:r>
                        <a:rPr lang="en-GB" sz="1200" baseline="30000" dirty="0"/>
                        <a:t>7</a:t>
                      </a:r>
                      <a:endParaRPr lang="en-SG" sz="1200" baseline="30000" dirty="0"/>
                    </a:p>
                    <a:p>
                      <a:pPr marL="171450" indent="-171450">
                        <a:buFont typeface="Wingdings" panose="05000000000000000000" pitchFamily="2" charset="2"/>
                        <a:buChar char="§"/>
                      </a:pPr>
                      <a:r>
                        <a:rPr lang="en-SG" sz="1200" b="0" dirty="0"/>
                        <a:t>Rotation, shear</a:t>
                      </a:r>
                      <a:r>
                        <a:rPr lang="en-SG" sz="1200" b="0" baseline="30000" dirty="0"/>
                        <a:t>7</a:t>
                      </a:r>
                      <a:endParaRPr lang="en-GB" sz="1200" b="0" baseline="30000" dirty="0"/>
                    </a:p>
                  </a:txBody>
                  <a:tcPr>
                    <a:solidFill>
                      <a:schemeClr val="bg2">
                        <a:lumMod val="20000"/>
                        <a:lumOff val="80000"/>
                      </a:schemeClr>
                    </a:solidFill>
                  </a:tcPr>
                </a:tc>
                <a:tc>
                  <a:txBody>
                    <a:bodyPr/>
                    <a:lstStyle/>
                    <a:p>
                      <a:pPr marL="171450" indent="-171450">
                        <a:buFont typeface="Wingdings" panose="05000000000000000000" pitchFamily="2" charset="2"/>
                        <a:buChar char="§"/>
                      </a:pPr>
                      <a:r>
                        <a:rPr lang="en-GB" sz="1200" dirty="0"/>
                        <a:t>Colours: hue, saturation, brightness</a:t>
                      </a:r>
                    </a:p>
                    <a:p>
                      <a:pPr marL="171450" indent="-171450">
                        <a:buFont typeface="Wingdings" panose="05000000000000000000" pitchFamily="2" charset="2"/>
                        <a:buChar char="§"/>
                      </a:pPr>
                      <a:r>
                        <a:rPr lang="en-GB" sz="1200" dirty="0"/>
                        <a:t>Image translation, scale, flip left-right, mosaic</a:t>
                      </a:r>
                      <a:r>
                        <a:rPr lang="en-GB" sz="1200" baseline="30000" dirty="0"/>
                        <a:t>7</a:t>
                      </a:r>
                      <a:endParaRPr lang="en-SG" sz="1200" baseline="30000" dirty="0"/>
                    </a:p>
                  </a:txBody>
                  <a:tcPr>
                    <a:solidFill>
                      <a:schemeClr val="bg2">
                        <a:lumMod val="20000"/>
                        <a:lumOff val="80000"/>
                      </a:schemeClr>
                    </a:solidFill>
                  </a:tcPr>
                </a:tc>
                <a:extLst>
                  <a:ext uri="{0D108BD9-81ED-4DB2-BD59-A6C34878D82A}">
                    <a16:rowId xmlns:a16="http://schemas.microsoft.com/office/drawing/2014/main" val="1790570399"/>
                  </a:ext>
                </a:extLst>
              </a:tr>
              <a:tr h="370840">
                <a:tc>
                  <a:txBody>
                    <a:bodyPr/>
                    <a:lstStyle/>
                    <a:p>
                      <a:r>
                        <a:rPr lang="en-GB" sz="1200" dirty="0"/>
                        <a:t>Model training, validation</a:t>
                      </a:r>
                      <a:endParaRPr lang="en-SG" sz="1200" dirty="0"/>
                    </a:p>
                  </a:txBody>
                  <a:tcPr/>
                </a:tc>
                <a:tc gridSpan="4">
                  <a:txBody>
                    <a:bodyPr/>
                    <a:lstStyle/>
                    <a:p>
                      <a:pPr algn="l"/>
                      <a:r>
                        <a:rPr lang="en-GB" sz="1200" b="1" dirty="0"/>
                        <a:t>YOLOv5 Large</a:t>
                      </a:r>
                      <a:r>
                        <a:rPr lang="en-GB" sz="1200" baseline="30000" dirty="0"/>
                        <a:t>8,9</a:t>
                      </a:r>
                      <a:r>
                        <a:rPr lang="en-GB" sz="1200" dirty="0"/>
                        <a:t>:</a:t>
                      </a:r>
                    </a:p>
                    <a:p>
                      <a:pPr marL="285750" indent="-285750" algn="l">
                        <a:buFont typeface="Wingdings" panose="05000000000000000000" pitchFamily="2" charset="2"/>
                        <a:buChar char="§"/>
                      </a:pPr>
                      <a:r>
                        <a:rPr lang="en-GB" sz="1200" dirty="0"/>
                        <a:t>Batch size = 8 (limited by hardware</a:t>
                      </a:r>
                      <a:r>
                        <a:rPr lang="en-GB" sz="1200" baseline="30000" dirty="0"/>
                        <a:t>10</a:t>
                      </a:r>
                      <a:r>
                        <a:rPr lang="en-GB" sz="1200" dirty="0"/>
                        <a:t>)</a:t>
                      </a:r>
                    </a:p>
                    <a:p>
                      <a:pPr marL="285750" indent="-285750" algn="l">
                        <a:buFont typeface="Wingdings" panose="05000000000000000000" pitchFamily="2" charset="2"/>
                        <a:buChar char="§"/>
                      </a:pPr>
                      <a:r>
                        <a:rPr lang="en-GB" sz="1200" dirty="0"/>
                        <a:t>Epochs = 100</a:t>
                      </a:r>
                    </a:p>
                    <a:p>
                      <a:pPr marL="285750" indent="-285750" algn="l">
                        <a:buFont typeface="Wingdings" panose="05000000000000000000" pitchFamily="2" charset="2"/>
                        <a:buChar char="§"/>
                      </a:pPr>
                      <a:r>
                        <a:rPr lang="en-GB" sz="1200" dirty="0"/>
                        <a:t>Starting weights = pretrained weights on COCO 2017</a:t>
                      </a:r>
                      <a:endParaRPr lang="en-SG" sz="1200" dirty="0"/>
                    </a:p>
                  </a:txBody>
                  <a:tcPr/>
                </a:tc>
                <a:tc hMerge="1">
                  <a:txBody>
                    <a:bodyPr/>
                    <a:lstStyle/>
                    <a:p>
                      <a:endParaRPr lang="en-SG" dirty="0"/>
                    </a:p>
                  </a:txBody>
                  <a:tcPr/>
                </a:tc>
                <a:tc hMerge="1">
                  <a:txBody>
                    <a:bodyPr/>
                    <a:lstStyle/>
                    <a:p>
                      <a:endParaRPr lang="en-SG" dirty="0"/>
                    </a:p>
                  </a:txBody>
                  <a:tcPr/>
                </a:tc>
                <a:tc hMerge="1">
                  <a:txBody>
                    <a:bodyPr/>
                    <a:lstStyle/>
                    <a:p>
                      <a:pPr marL="285750" indent="-285750" algn="l">
                        <a:buFont typeface="Wingdings" panose="05000000000000000000" pitchFamily="2" charset="2"/>
                        <a:buChar char="§"/>
                      </a:pPr>
                      <a:endParaRPr lang="en-SG" sz="1200" dirty="0"/>
                    </a:p>
                  </a:txBody>
                  <a:tcPr/>
                </a:tc>
                <a:extLst>
                  <a:ext uri="{0D108BD9-81ED-4DB2-BD59-A6C34878D82A}">
                    <a16:rowId xmlns:a16="http://schemas.microsoft.com/office/drawing/2014/main" val="1766207597"/>
                  </a:ext>
                </a:extLst>
              </a:tr>
              <a:tr h="370840">
                <a:tc>
                  <a:txBody>
                    <a:bodyPr/>
                    <a:lstStyle/>
                    <a:p>
                      <a:r>
                        <a:rPr lang="en-GB" sz="1200" dirty="0"/>
                        <a:t>Model testing</a:t>
                      </a:r>
                      <a:endParaRPr lang="en-SG" sz="1200" dirty="0"/>
                    </a:p>
                  </a:txBody>
                  <a:tcPr/>
                </a:tc>
                <a:tc gridSpan="4">
                  <a:txBody>
                    <a:bodyPr/>
                    <a:lstStyle/>
                    <a:p>
                      <a:pPr marL="285750" indent="-285750" algn="l">
                        <a:buFont typeface="Wingdings" panose="05000000000000000000" pitchFamily="2" charset="2"/>
                        <a:buChar char="§"/>
                      </a:pPr>
                      <a:r>
                        <a:rPr lang="en-GB" sz="1200" dirty="0"/>
                        <a:t>Best weight from training-validation</a:t>
                      </a:r>
                    </a:p>
                    <a:p>
                      <a:pPr marL="285750" indent="-285750" algn="l">
                        <a:buFont typeface="Wingdings" panose="05000000000000000000" pitchFamily="2" charset="2"/>
                        <a:buChar char="§"/>
                      </a:pPr>
                      <a:r>
                        <a:rPr lang="en-GB" sz="1200" dirty="0"/>
                        <a:t>Confidence threshold = 0.7</a:t>
                      </a:r>
                    </a:p>
                    <a:p>
                      <a:pPr marL="285750" indent="-285750" algn="l">
                        <a:buFont typeface="Wingdings" panose="05000000000000000000" pitchFamily="2" charset="2"/>
                        <a:buChar char="§"/>
                      </a:pPr>
                      <a:r>
                        <a:rPr lang="en-GB" sz="1200" dirty="0"/>
                        <a:t>With test-time augmentation</a:t>
                      </a:r>
                      <a:endParaRPr lang="en-SG" sz="1200" dirty="0"/>
                    </a:p>
                  </a:txBody>
                  <a:tcPr/>
                </a:tc>
                <a:tc hMerge="1">
                  <a:txBody>
                    <a:bodyPr/>
                    <a:lstStyle/>
                    <a:p>
                      <a:endParaRPr lang="en-SG"/>
                    </a:p>
                  </a:txBody>
                  <a:tcPr/>
                </a:tc>
                <a:tc hMerge="1">
                  <a:txBody>
                    <a:bodyPr/>
                    <a:lstStyle/>
                    <a:p>
                      <a:endParaRPr lang="en-SG"/>
                    </a:p>
                  </a:txBody>
                  <a:tcPr/>
                </a:tc>
                <a:tc hMerge="1">
                  <a:txBody>
                    <a:bodyPr/>
                    <a:lstStyle/>
                    <a:p>
                      <a:pPr marL="285750" indent="-285750" algn="l">
                        <a:buFont typeface="Wingdings" panose="05000000000000000000" pitchFamily="2" charset="2"/>
                        <a:buChar char="§"/>
                      </a:pPr>
                      <a:endParaRPr lang="en-SG" sz="1200" dirty="0"/>
                    </a:p>
                  </a:txBody>
                  <a:tcPr/>
                </a:tc>
                <a:extLst>
                  <a:ext uri="{0D108BD9-81ED-4DB2-BD59-A6C34878D82A}">
                    <a16:rowId xmlns:a16="http://schemas.microsoft.com/office/drawing/2014/main" val="1622927451"/>
                  </a:ext>
                </a:extLst>
              </a:tr>
            </a:tbl>
          </a:graphicData>
        </a:graphic>
      </p:graphicFrame>
      <p:sp>
        <p:nvSpPr>
          <p:cNvPr id="5" name="TextBox 4">
            <a:extLst>
              <a:ext uri="{FF2B5EF4-FFF2-40B4-BE49-F238E27FC236}">
                <a16:creationId xmlns:a16="http://schemas.microsoft.com/office/drawing/2014/main" id="{C7045878-63E5-0687-95DB-856B399FC27D}"/>
              </a:ext>
            </a:extLst>
          </p:cNvPr>
          <p:cNvSpPr txBox="1"/>
          <p:nvPr/>
        </p:nvSpPr>
        <p:spPr>
          <a:xfrm>
            <a:off x="179512" y="4373691"/>
            <a:ext cx="4320000" cy="646331"/>
          </a:xfrm>
          <a:prstGeom prst="rect">
            <a:avLst/>
          </a:prstGeom>
          <a:noFill/>
        </p:spPr>
        <p:txBody>
          <a:bodyPr wrap="square">
            <a:spAutoFit/>
          </a:bodyPr>
          <a:lstStyle/>
          <a:p>
            <a:r>
              <a:rPr lang="en-GB" sz="900" dirty="0"/>
              <a:t>[6] Detailed explanation of colour augmentation in </a:t>
            </a:r>
            <a:r>
              <a:rPr lang="en-GB" sz="900" dirty="0">
                <a:hlinkClick r:id="rId3" action="ppaction://hlinksldjump"/>
              </a:rPr>
              <a:t>annex</a:t>
            </a:r>
            <a:endParaRPr lang="en-GB" sz="900" dirty="0"/>
          </a:p>
          <a:p>
            <a:r>
              <a:rPr lang="en-GB" sz="900" dirty="0"/>
              <a:t>[7] Detailed explanation of dimensional augmentation in </a:t>
            </a:r>
            <a:r>
              <a:rPr lang="en-GB" sz="900" dirty="0">
                <a:hlinkClick r:id="rId4" action="ppaction://hlinksldjump"/>
              </a:rPr>
              <a:t>annex</a:t>
            </a:r>
            <a:endParaRPr lang="en-GB" sz="900" dirty="0"/>
          </a:p>
          <a:p>
            <a:r>
              <a:rPr lang="en-GB" sz="900" dirty="0"/>
              <a:t>[8] YOLO performance over other models in </a:t>
            </a:r>
            <a:r>
              <a:rPr lang="en-GB" sz="900" dirty="0">
                <a:hlinkClick r:id="rId5" action="ppaction://hlinksldjump"/>
              </a:rPr>
              <a:t>annex</a:t>
            </a:r>
            <a:r>
              <a:rPr lang="en-GB" sz="900" dirty="0"/>
              <a:t>, YOLOv5l performance over other variants in </a:t>
            </a:r>
            <a:r>
              <a:rPr lang="en-GB" sz="900" dirty="0">
                <a:hlinkClick r:id="rId6" action="ppaction://hlinksldjump"/>
              </a:rPr>
              <a:t>annex</a:t>
            </a:r>
            <a:endParaRPr lang="en-GB" sz="900" dirty="0"/>
          </a:p>
        </p:txBody>
      </p:sp>
      <p:sp>
        <p:nvSpPr>
          <p:cNvPr id="30" name="TextBox 29">
            <a:extLst>
              <a:ext uri="{FF2B5EF4-FFF2-40B4-BE49-F238E27FC236}">
                <a16:creationId xmlns:a16="http://schemas.microsoft.com/office/drawing/2014/main" id="{E0E8DFAD-8E55-BFD1-FBE3-9A9388AD9EE8}"/>
              </a:ext>
            </a:extLst>
          </p:cNvPr>
          <p:cNvSpPr txBox="1"/>
          <p:nvPr/>
        </p:nvSpPr>
        <p:spPr>
          <a:xfrm>
            <a:off x="4644488" y="4373691"/>
            <a:ext cx="4320000"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dirty="0">
                <a:ln>
                  <a:noFill/>
                </a:ln>
                <a:solidFill>
                  <a:srgbClr val="000000"/>
                </a:solidFill>
                <a:effectLst/>
                <a:uLnTx/>
                <a:uFillTx/>
                <a:latin typeface="Arial"/>
                <a:cs typeface="Arial"/>
                <a:sym typeface="Arial"/>
              </a:rPr>
              <a:t>[9] Reference for training parameters for small dataset by </a:t>
            </a:r>
            <a:r>
              <a:rPr kumimoji="0" lang="en-GB" sz="900" b="0" i="0" u="none" strike="noStrike" kern="0" cap="none" spc="0" normalizeH="0" baseline="0" noProof="0" dirty="0">
                <a:ln>
                  <a:noFill/>
                </a:ln>
                <a:solidFill>
                  <a:srgbClr val="000000"/>
                </a:solidFill>
                <a:effectLst/>
                <a:uLnTx/>
                <a:uFillTx/>
                <a:latin typeface="Arial"/>
                <a:cs typeface="Arial"/>
                <a:sym typeface="Arial"/>
                <a:hlinkClick r:id="rId7"/>
              </a:rPr>
              <a:t>Ultralytics, May 2022</a:t>
            </a:r>
            <a:endParaRPr kumimoji="0" lang="en-GB" sz="9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dirty="0">
                <a:ln>
                  <a:noFill/>
                </a:ln>
                <a:solidFill>
                  <a:srgbClr val="000000"/>
                </a:solidFill>
                <a:effectLst/>
                <a:uLnTx/>
                <a:uFillTx/>
                <a:latin typeface="Arial"/>
                <a:cs typeface="Arial"/>
                <a:sym typeface="Arial"/>
              </a:rPr>
              <a:t>[10] Hardware used: </a:t>
            </a:r>
            <a:r>
              <a:rPr kumimoji="0" lang="pt-BR" sz="900" b="0" i="0" u="none" strike="noStrike" kern="0" cap="none" spc="0" normalizeH="0" baseline="0" noProof="0" dirty="0">
                <a:ln>
                  <a:noFill/>
                </a:ln>
                <a:solidFill>
                  <a:srgbClr val="000000"/>
                </a:solidFill>
                <a:effectLst/>
                <a:uLnTx/>
                <a:uFillTx/>
                <a:latin typeface="Arial"/>
                <a:cs typeface="Arial"/>
                <a:sym typeface="Arial"/>
              </a:rPr>
              <a:t>Intel i5-12400F, RAM 16GB, Nvidia RTX 3060</a:t>
            </a:r>
            <a:endParaRPr kumimoji="0" lang="en-SG" sz="9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1696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8" name="Google Shape;308;p27"/>
          <p:cNvSpPr/>
          <p:nvPr/>
        </p:nvSpPr>
        <p:spPr>
          <a:xfrm>
            <a:off x="32352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7994847"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307;p27">
            <a:extLst>
              <a:ext uri="{FF2B5EF4-FFF2-40B4-BE49-F238E27FC236}">
                <a16:creationId xmlns:a16="http://schemas.microsoft.com/office/drawing/2014/main" id="{DC3341CA-8C3D-4931-2716-3B35793AFC22}"/>
              </a:ext>
            </a:extLst>
          </p:cNvPr>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5" name="Google Shape;260;p26">
            <a:extLst>
              <a:ext uri="{FF2B5EF4-FFF2-40B4-BE49-F238E27FC236}">
                <a16:creationId xmlns:a16="http://schemas.microsoft.com/office/drawing/2014/main" id="{8A36849A-B38E-46B1-3D35-3A8F1FA2F31D}"/>
              </a:ext>
            </a:extLst>
          </p:cNvPr>
          <p:cNvSpPr txBox="1">
            <a:spLocks noGrp="1"/>
          </p:cNvSpPr>
          <p:nvPr>
            <p:ph type="title"/>
          </p:nvPr>
        </p:nvSpPr>
        <p:spPr>
          <a:xfrm>
            <a:off x="467544" y="282574"/>
            <a:ext cx="8244000"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Baseline Model</a:t>
            </a:r>
            <a:endParaRPr sz="2400" b="1" baseline="30000" dirty="0"/>
          </a:p>
        </p:txBody>
      </p:sp>
      <p:pic>
        <p:nvPicPr>
          <p:cNvPr id="8" name="Picture 7">
            <a:extLst>
              <a:ext uri="{FF2B5EF4-FFF2-40B4-BE49-F238E27FC236}">
                <a16:creationId xmlns:a16="http://schemas.microsoft.com/office/drawing/2014/main" id="{90749842-FE13-A0F4-6372-8EC340AE13E6}"/>
              </a:ext>
            </a:extLst>
          </p:cNvPr>
          <p:cNvPicPr>
            <a:picLocks noChangeAspect="1"/>
          </p:cNvPicPr>
          <p:nvPr/>
        </p:nvPicPr>
        <p:blipFill>
          <a:blip r:embed="rId3"/>
          <a:stretch>
            <a:fillRect/>
          </a:stretch>
        </p:blipFill>
        <p:spPr>
          <a:xfrm>
            <a:off x="539552" y="1320368"/>
            <a:ext cx="4644840" cy="3483630"/>
          </a:xfrm>
          <a:prstGeom prst="rect">
            <a:avLst/>
          </a:prstGeom>
        </p:spPr>
      </p:pic>
      <p:sp>
        <p:nvSpPr>
          <p:cNvPr id="9" name="Rectangle 8">
            <a:extLst>
              <a:ext uri="{FF2B5EF4-FFF2-40B4-BE49-F238E27FC236}">
                <a16:creationId xmlns:a16="http://schemas.microsoft.com/office/drawing/2014/main" id="{13BF1A51-AC02-20F6-07D6-E4D0B117E506}"/>
              </a:ext>
            </a:extLst>
          </p:cNvPr>
          <p:cNvSpPr/>
          <p:nvPr/>
        </p:nvSpPr>
        <p:spPr>
          <a:xfrm>
            <a:off x="539552" y="987574"/>
            <a:ext cx="464484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Roboto" panose="02000000000000000000" pitchFamily="2" charset="0"/>
                <a:ea typeface="Roboto" panose="02000000000000000000" pitchFamily="2" charset="0"/>
              </a:rPr>
              <a:t>Validation Scores</a:t>
            </a:r>
            <a:endParaRPr lang="en-SG" sz="1200" b="1" dirty="0">
              <a:solidFill>
                <a:schemeClr val="tx1"/>
              </a:solidFill>
              <a:latin typeface="Roboto" panose="02000000000000000000" pitchFamily="2" charset="0"/>
              <a:ea typeface="Roboto" panose="02000000000000000000" pitchFamily="2" charset="0"/>
            </a:endParaRPr>
          </a:p>
        </p:txBody>
      </p:sp>
      <p:graphicFrame>
        <p:nvGraphicFramePr>
          <p:cNvPr id="11" name="Table 11">
            <a:extLst>
              <a:ext uri="{FF2B5EF4-FFF2-40B4-BE49-F238E27FC236}">
                <a16:creationId xmlns:a16="http://schemas.microsoft.com/office/drawing/2014/main" id="{75931C5E-9346-DBB9-CB18-B95C22CF2392}"/>
              </a:ext>
            </a:extLst>
          </p:cNvPr>
          <p:cNvGraphicFramePr>
            <a:graphicFrameLocks noGrp="1"/>
          </p:cNvGraphicFramePr>
          <p:nvPr>
            <p:extLst>
              <p:ext uri="{D42A27DB-BD31-4B8C-83A1-F6EECF244321}">
                <p14:modId xmlns:p14="http://schemas.microsoft.com/office/powerpoint/2010/main" val="296468400"/>
              </p:ext>
            </p:extLst>
          </p:nvPr>
        </p:nvGraphicFramePr>
        <p:xfrm>
          <a:off x="5292975" y="1324734"/>
          <a:ext cx="3383104" cy="1463040"/>
        </p:xfrm>
        <a:graphic>
          <a:graphicData uri="http://schemas.openxmlformats.org/drawingml/2006/table">
            <a:tbl>
              <a:tblPr firstRow="1" bandRow="1">
                <a:tableStyleId>{38D5F789-F7FF-4708-88E7-D03F1C3A4AAA}</a:tableStyleId>
              </a:tblPr>
              <a:tblGrid>
                <a:gridCol w="1765098">
                  <a:extLst>
                    <a:ext uri="{9D8B030D-6E8A-4147-A177-3AD203B41FA5}">
                      <a16:colId xmlns:a16="http://schemas.microsoft.com/office/drawing/2014/main" val="3157307953"/>
                    </a:ext>
                  </a:extLst>
                </a:gridCol>
                <a:gridCol w="809003">
                  <a:extLst>
                    <a:ext uri="{9D8B030D-6E8A-4147-A177-3AD203B41FA5}">
                      <a16:colId xmlns:a16="http://schemas.microsoft.com/office/drawing/2014/main" val="1505648325"/>
                    </a:ext>
                  </a:extLst>
                </a:gridCol>
                <a:gridCol w="809003">
                  <a:extLst>
                    <a:ext uri="{9D8B030D-6E8A-4147-A177-3AD203B41FA5}">
                      <a16:colId xmlns:a16="http://schemas.microsoft.com/office/drawing/2014/main" val="2911484369"/>
                    </a:ext>
                  </a:extLst>
                </a:gridCol>
              </a:tblGrid>
              <a:tr h="0">
                <a:tc>
                  <a:txBody>
                    <a:bodyPr/>
                    <a:lstStyle/>
                    <a:p>
                      <a:endParaRPr lang="en-SG" sz="1200" dirty="0"/>
                    </a:p>
                  </a:txBody>
                  <a:tcPr>
                    <a:solidFill>
                      <a:schemeClr val="bg1">
                        <a:lumMod val="90000"/>
                      </a:schemeClr>
                    </a:solidFill>
                  </a:tcPr>
                </a:tc>
                <a:tc>
                  <a:txBody>
                    <a:bodyPr/>
                    <a:lstStyle/>
                    <a:p>
                      <a:r>
                        <a:rPr lang="en-SG" sz="1200" dirty="0"/>
                        <a:t>ID Cards</a:t>
                      </a:r>
                    </a:p>
                  </a:txBody>
                  <a:tcPr>
                    <a:solidFill>
                      <a:schemeClr val="bg1">
                        <a:lumMod val="90000"/>
                      </a:schemeClr>
                    </a:solidFill>
                  </a:tcPr>
                </a:tc>
                <a:tc>
                  <a:txBody>
                    <a:bodyPr/>
                    <a:lstStyle/>
                    <a:p>
                      <a:r>
                        <a:rPr lang="en-SG" sz="1200" dirty="0"/>
                        <a:t>Passport</a:t>
                      </a:r>
                    </a:p>
                  </a:txBody>
                  <a:tcPr>
                    <a:solidFill>
                      <a:schemeClr val="bg1">
                        <a:lumMod val="90000"/>
                      </a:schemeClr>
                    </a:solidFill>
                  </a:tcPr>
                </a:tc>
                <a:extLst>
                  <a:ext uri="{0D108BD9-81ED-4DB2-BD59-A6C34878D82A}">
                    <a16:rowId xmlns:a16="http://schemas.microsoft.com/office/drawing/2014/main" val="2925326364"/>
                  </a:ext>
                </a:extLst>
              </a:tr>
              <a:tr h="0">
                <a:tc>
                  <a:txBody>
                    <a:bodyPr/>
                    <a:lstStyle/>
                    <a:p>
                      <a:r>
                        <a:rPr lang="en-SG" sz="1200" dirty="0"/>
                        <a:t>Correctly identified</a:t>
                      </a:r>
                    </a:p>
                  </a:txBody>
                  <a:tcPr/>
                </a:tc>
                <a:tc>
                  <a:txBody>
                    <a:bodyPr/>
                    <a:lstStyle/>
                    <a:p>
                      <a:r>
                        <a:rPr lang="en-SG" sz="1200" b="1" dirty="0">
                          <a:solidFill>
                            <a:srgbClr val="00823B"/>
                          </a:solidFill>
                        </a:rPr>
                        <a:t>99</a:t>
                      </a:r>
                    </a:p>
                  </a:txBody>
                  <a:tcPr/>
                </a:tc>
                <a:tc>
                  <a:txBody>
                    <a:bodyPr/>
                    <a:lstStyle/>
                    <a:p>
                      <a:r>
                        <a:rPr lang="en-SG" sz="1200" b="1" dirty="0">
                          <a:solidFill>
                            <a:srgbClr val="00823B"/>
                          </a:solidFill>
                        </a:rPr>
                        <a:t>62</a:t>
                      </a:r>
                    </a:p>
                  </a:txBody>
                  <a:tcPr/>
                </a:tc>
                <a:extLst>
                  <a:ext uri="{0D108BD9-81ED-4DB2-BD59-A6C34878D82A}">
                    <a16:rowId xmlns:a16="http://schemas.microsoft.com/office/drawing/2014/main" val="1450445671"/>
                  </a:ext>
                </a:extLst>
              </a:tr>
              <a:tr h="0">
                <a:tc>
                  <a:txBody>
                    <a:bodyPr/>
                    <a:lstStyle/>
                    <a:p>
                      <a:r>
                        <a:rPr lang="en-SG" sz="1200" dirty="0"/>
                        <a:t>Wrongly identified as the other class</a:t>
                      </a:r>
                    </a:p>
                  </a:txBody>
                  <a:tcPr/>
                </a:tc>
                <a:tc>
                  <a:txBody>
                    <a:bodyPr/>
                    <a:lstStyle/>
                    <a:p>
                      <a:r>
                        <a:rPr lang="en-SG" sz="1200" b="1" dirty="0">
                          <a:solidFill>
                            <a:srgbClr val="FF0000"/>
                          </a:solidFill>
                        </a:rPr>
                        <a:t>1</a:t>
                      </a:r>
                    </a:p>
                  </a:txBody>
                  <a:tcPr/>
                </a:tc>
                <a:tc>
                  <a:txBody>
                    <a:bodyPr/>
                    <a:lstStyle/>
                    <a:p>
                      <a:r>
                        <a:rPr lang="en-SG" sz="1200" b="1" dirty="0">
                          <a:solidFill>
                            <a:srgbClr val="FF0000"/>
                          </a:solidFill>
                        </a:rPr>
                        <a:t>25</a:t>
                      </a:r>
                    </a:p>
                  </a:txBody>
                  <a:tcPr/>
                </a:tc>
                <a:extLst>
                  <a:ext uri="{0D108BD9-81ED-4DB2-BD59-A6C34878D82A}">
                    <a16:rowId xmlns:a16="http://schemas.microsoft.com/office/drawing/2014/main" val="2664871672"/>
                  </a:ext>
                </a:extLst>
              </a:tr>
              <a:tr h="0">
                <a:tc>
                  <a:txBody>
                    <a:bodyPr/>
                    <a:lstStyle/>
                    <a:p>
                      <a:r>
                        <a:rPr lang="en-SG" sz="1200" dirty="0"/>
                        <a:t>Wrongly identified as background</a:t>
                      </a:r>
                    </a:p>
                  </a:txBody>
                  <a:tcPr/>
                </a:tc>
                <a:tc>
                  <a:txBody>
                    <a:bodyPr/>
                    <a:lstStyle/>
                    <a:p>
                      <a:r>
                        <a:rPr lang="en-SG" sz="1200" dirty="0"/>
                        <a:t>0</a:t>
                      </a:r>
                    </a:p>
                  </a:txBody>
                  <a:tcPr/>
                </a:tc>
                <a:tc>
                  <a:txBody>
                    <a:bodyPr/>
                    <a:lstStyle/>
                    <a:p>
                      <a:r>
                        <a:rPr lang="en-SG" sz="1200" b="1" dirty="0">
                          <a:solidFill>
                            <a:srgbClr val="FF0000"/>
                          </a:solidFill>
                        </a:rPr>
                        <a:t>13</a:t>
                      </a:r>
                    </a:p>
                  </a:txBody>
                  <a:tcPr/>
                </a:tc>
                <a:extLst>
                  <a:ext uri="{0D108BD9-81ED-4DB2-BD59-A6C34878D82A}">
                    <a16:rowId xmlns:a16="http://schemas.microsoft.com/office/drawing/2014/main" val="2414162531"/>
                  </a:ext>
                </a:extLst>
              </a:tr>
            </a:tbl>
          </a:graphicData>
        </a:graphic>
      </p:graphicFrame>
      <p:sp>
        <p:nvSpPr>
          <p:cNvPr id="15" name="Rectangle 14">
            <a:extLst>
              <a:ext uri="{FF2B5EF4-FFF2-40B4-BE49-F238E27FC236}">
                <a16:creationId xmlns:a16="http://schemas.microsoft.com/office/drawing/2014/main" id="{27F248CE-4A3B-0CCB-EFDD-8667AF9F1FFE}"/>
              </a:ext>
            </a:extLst>
          </p:cNvPr>
          <p:cNvSpPr/>
          <p:nvPr/>
        </p:nvSpPr>
        <p:spPr>
          <a:xfrm>
            <a:off x="5292080" y="2859782"/>
            <a:ext cx="3383104" cy="1929136"/>
          </a:xfrm>
          <a:prstGeom prst="rect">
            <a:avLst/>
          </a:prstGeom>
          <a:solidFill>
            <a:schemeClr val="tx1">
              <a:lumMod val="10000"/>
              <a:lumOff val="90000"/>
            </a:schemeClr>
          </a:soli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sz="1200" b="1" dirty="0">
                <a:solidFill>
                  <a:schemeClr val="tx1"/>
                </a:solidFill>
              </a:rPr>
              <a:t>Analysis for Train-Val:</a:t>
            </a:r>
          </a:p>
          <a:p>
            <a:pPr marL="285750" indent="-285750">
              <a:spcBef>
                <a:spcPts val="600"/>
              </a:spcBef>
              <a:buFont typeface="Wingdings" panose="05000000000000000000" pitchFamily="2" charset="2"/>
              <a:buChar char="§"/>
            </a:pPr>
            <a:r>
              <a:rPr lang="en-SG" sz="1200" b="1" dirty="0">
                <a:solidFill>
                  <a:schemeClr val="tx1"/>
                </a:solidFill>
              </a:rPr>
              <a:t>Did well for passport, did decently for ID card</a:t>
            </a:r>
          </a:p>
          <a:p>
            <a:pPr marL="285750" indent="-285750">
              <a:spcBef>
                <a:spcPts val="600"/>
              </a:spcBef>
              <a:buFont typeface="Wingdings" panose="05000000000000000000" pitchFamily="2" charset="2"/>
              <a:buChar char="§"/>
            </a:pPr>
            <a:r>
              <a:rPr lang="en-SG" sz="1200" dirty="0">
                <a:solidFill>
                  <a:schemeClr val="tx1"/>
                </a:solidFill>
              </a:rPr>
              <a:t>Identified some background as ID card/Passport</a:t>
            </a:r>
          </a:p>
          <a:p>
            <a:pPr>
              <a:spcBef>
                <a:spcPts val="600"/>
              </a:spcBef>
            </a:pPr>
            <a:r>
              <a:rPr lang="en-SG" sz="1200" b="1" dirty="0">
                <a:solidFill>
                  <a:schemeClr val="tx1"/>
                </a:solidFill>
              </a:rPr>
              <a:t>Analysis for Test: </a:t>
            </a:r>
          </a:p>
          <a:p>
            <a:pPr marL="171450" indent="-171450">
              <a:spcBef>
                <a:spcPts val="600"/>
              </a:spcBef>
              <a:buFont typeface="Wingdings" panose="05000000000000000000" pitchFamily="2" charset="2"/>
              <a:buChar char="§"/>
            </a:pPr>
            <a:r>
              <a:rPr lang="en-SG" sz="1200" b="1" dirty="0">
                <a:solidFill>
                  <a:schemeClr val="tx1"/>
                </a:solidFill>
              </a:rPr>
              <a:t>Performed poorly for passport prediction</a:t>
            </a:r>
          </a:p>
          <a:p>
            <a:pPr marL="285750" indent="-285750">
              <a:spcBef>
                <a:spcPts val="600"/>
              </a:spcBef>
              <a:buFont typeface="Wingdings" panose="05000000000000000000" pitchFamily="2" charset="2"/>
              <a:buChar char="§"/>
            </a:pPr>
            <a:endParaRPr lang="en-SG" sz="1200" b="1" dirty="0">
              <a:solidFill>
                <a:schemeClr val="tx1"/>
              </a:solidFill>
            </a:endParaRPr>
          </a:p>
        </p:txBody>
      </p:sp>
      <p:sp>
        <p:nvSpPr>
          <p:cNvPr id="18" name="Rectangle 17">
            <a:extLst>
              <a:ext uri="{FF2B5EF4-FFF2-40B4-BE49-F238E27FC236}">
                <a16:creationId xmlns:a16="http://schemas.microsoft.com/office/drawing/2014/main" id="{A5FBB79A-9BE7-3707-D947-D47E5290A510}"/>
              </a:ext>
            </a:extLst>
          </p:cNvPr>
          <p:cNvSpPr/>
          <p:nvPr/>
        </p:nvSpPr>
        <p:spPr>
          <a:xfrm>
            <a:off x="5292080" y="987574"/>
            <a:ext cx="3384000" cy="25200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solidFill>
                <a:latin typeface="Roboto" panose="02000000000000000000" pitchFamily="2" charset="0"/>
                <a:ea typeface="Roboto" panose="02000000000000000000" pitchFamily="2" charset="0"/>
              </a:rPr>
              <a:t>Test Scores</a:t>
            </a:r>
            <a:endParaRPr lang="en-SG" sz="1200" b="1" dirty="0">
              <a:solidFill>
                <a:schemeClr val="bg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71814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8" name="Google Shape;308;p27"/>
          <p:cNvSpPr/>
          <p:nvPr/>
        </p:nvSpPr>
        <p:spPr>
          <a:xfrm>
            <a:off x="7834542" y="-495150"/>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542565" y="4006198"/>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391533" y="415727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4;p29">
            <a:extLst>
              <a:ext uri="{FF2B5EF4-FFF2-40B4-BE49-F238E27FC236}">
                <a16:creationId xmlns:a16="http://schemas.microsoft.com/office/drawing/2014/main" id="{31607E21-C1EB-92B0-0297-C261729CCC04}"/>
              </a:ext>
            </a:extLst>
          </p:cNvPr>
          <p:cNvSpPr/>
          <p:nvPr/>
        </p:nvSpPr>
        <p:spPr>
          <a:xfrm rot="14230069">
            <a:off x="211563" y="3925370"/>
            <a:ext cx="168770" cy="16877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307;p27">
            <a:extLst>
              <a:ext uri="{FF2B5EF4-FFF2-40B4-BE49-F238E27FC236}">
                <a16:creationId xmlns:a16="http://schemas.microsoft.com/office/drawing/2014/main" id="{71FC1DA6-36B7-5F74-F299-B0DC14DF435F}"/>
              </a:ext>
            </a:extLst>
          </p:cNvPr>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9" name="Google Shape;260;p26">
            <a:extLst>
              <a:ext uri="{FF2B5EF4-FFF2-40B4-BE49-F238E27FC236}">
                <a16:creationId xmlns:a16="http://schemas.microsoft.com/office/drawing/2014/main" id="{8CD52C5B-CDBA-1E39-E2C7-CAB66E483649}"/>
              </a:ext>
            </a:extLst>
          </p:cNvPr>
          <p:cNvSpPr txBox="1">
            <a:spLocks/>
          </p:cNvSpPr>
          <p:nvPr/>
        </p:nvSpPr>
        <p:spPr>
          <a:xfrm>
            <a:off x="467544" y="282574"/>
            <a:ext cx="8244000" cy="7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GB" dirty="0"/>
              <a:t>Improved Model 1 (+ Augmentation)</a:t>
            </a:r>
            <a:endParaRPr lang="en-GB" b="1" baseline="30000" dirty="0"/>
          </a:p>
        </p:txBody>
      </p:sp>
      <p:sp>
        <p:nvSpPr>
          <p:cNvPr id="2" name="Rectangle 1">
            <a:extLst>
              <a:ext uri="{FF2B5EF4-FFF2-40B4-BE49-F238E27FC236}">
                <a16:creationId xmlns:a16="http://schemas.microsoft.com/office/drawing/2014/main" id="{39085077-DA54-715B-2404-EA087F8BF12C}"/>
              </a:ext>
            </a:extLst>
          </p:cNvPr>
          <p:cNvSpPr/>
          <p:nvPr/>
        </p:nvSpPr>
        <p:spPr>
          <a:xfrm>
            <a:off x="5292080" y="2859782"/>
            <a:ext cx="3383104" cy="1929136"/>
          </a:xfrm>
          <a:prstGeom prst="rect">
            <a:avLst/>
          </a:prstGeom>
          <a:solidFill>
            <a:schemeClr val="tx1">
              <a:lumMod val="10000"/>
              <a:lumOff val="90000"/>
            </a:schemeClr>
          </a:soli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sz="1200" b="1" dirty="0">
                <a:solidFill>
                  <a:schemeClr val="tx1"/>
                </a:solidFill>
              </a:rPr>
              <a:t>Analysis for Train-Val:</a:t>
            </a:r>
          </a:p>
          <a:p>
            <a:pPr marL="285750" indent="-285750">
              <a:spcBef>
                <a:spcPts val="600"/>
              </a:spcBef>
              <a:buFont typeface="Wingdings" panose="05000000000000000000" pitchFamily="2" charset="2"/>
              <a:buChar char="§"/>
            </a:pPr>
            <a:r>
              <a:rPr lang="en-SG" sz="1200" b="1" dirty="0">
                <a:solidFill>
                  <a:schemeClr val="tx1"/>
                </a:solidFill>
              </a:rPr>
              <a:t>This model performed much better – </a:t>
            </a:r>
            <a:r>
              <a:rPr lang="en-SG" sz="1200" dirty="0">
                <a:solidFill>
                  <a:schemeClr val="tx1"/>
                </a:solidFill>
              </a:rPr>
              <a:t>likely due to </a:t>
            </a:r>
            <a:r>
              <a:rPr lang="en-SG" sz="1200" b="1" dirty="0">
                <a:solidFill>
                  <a:schemeClr val="tx1"/>
                </a:solidFill>
              </a:rPr>
              <a:t>training data augmentation </a:t>
            </a:r>
            <a:r>
              <a:rPr lang="en-SG" sz="1200" dirty="0">
                <a:solidFill>
                  <a:schemeClr val="tx1"/>
                </a:solidFill>
              </a:rPr>
              <a:t>(see following EDA)</a:t>
            </a:r>
            <a:r>
              <a:rPr lang="en-SG" sz="1200" b="1" dirty="0">
                <a:solidFill>
                  <a:schemeClr val="tx1"/>
                </a:solidFill>
              </a:rPr>
              <a:t>.</a:t>
            </a:r>
          </a:p>
          <a:p>
            <a:pPr marL="285750" indent="-285750">
              <a:spcBef>
                <a:spcPts val="600"/>
              </a:spcBef>
              <a:buFont typeface="Wingdings" panose="05000000000000000000" pitchFamily="2" charset="2"/>
              <a:buChar char="§"/>
            </a:pPr>
            <a:r>
              <a:rPr lang="en-SG" sz="1200" b="1" dirty="0">
                <a:solidFill>
                  <a:schemeClr val="tx1"/>
                </a:solidFill>
              </a:rPr>
              <a:t>Still predicting background as object</a:t>
            </a:r>
          </a:p>
          <a:p>
            <a:pPr>
              <a:spcBef>
                <a:spcPts val="600"/>
              </a:spcBef>
            </a:pPr>
            <a:r>
              <a:rPr lang="en-SG" sz="1200" b="1" dirty="0">
                <a:solidFill>
                  <a:schemeClr val="tx1"/>
                </a:solidFill>
              </a:rPr>
              <a:t>Analysis for Test: </a:t>
            </a:r>
          </a:p>
          <a:p>
            <a:pPr marL="171450" indent="-171450">
              <a:spcBef>
                <a:spcPts val="600"/>
              </a:spcBef>
              <a:buFont typeface="Wingdings" panose="05000000000000000000" pitchFamily="2" charset="2"/>
              <a:buChar char="§"/>
            </a:pPr>
            <a:r>
              <a:rPr lang="en-SG" sz="1200" b="1" dirty="0">
                <a:solidFill>
                  <a:schemeClr val="tx1"/>
                </a:solidFill>
              </a:rPr>
              <a:t>Better overall performance; </a:t>
            </a:r>
            <a:r>
              <a:rPr lang="en-SG" sz="1200" dirty="0">
                <a:solidFill>
                  <a:schemeClr val="tx1"/>
                </a:solidFill>
              </a:rPr>
              <a:t>performed </a:t>
            </a:r>
            <a:r>
              <a:rPr lang="en-SG" sz="1200" b="1" dirty="0">
                <a:solidFill>
                  <a:schemeClr val="tx1"/>
                </a:solidFill>
              </a:rPr>
              <a:t>better for passport prediction</a:t>
            </a:r>
          </a:p>
        </p:txBody>
      </p:sp>
      <p:pic>
        <p:nvPicPr>
          <p:cNvPr id="10" name="Picture 9">
            <a:extLst>
              <a:ext uri="{FF2B5EF4-FFF2-40B4-BE49-F238E27FC236}">
                <a16:creationId xmlns:a16="http://schemas.microsoft.com/office/drawing/2014/main" id="{E05F9041-43A3-2D9D-DD7F-89429EF03D3B}"/>
              </a:ext>
            </a:extLst>
          </p:cNvPr>
          <p:cNvPicPr>
            <a:picLocks noChangeAspect="1"/>
          </p:cNvPicPr>
          <p:nvPr/>
        </p:nvPicPr>
        <p:blipFill>
          <a:blip r:embed="rId3"/>
          <a:stretch>
            <a:fillRect/>
          </a:stretch>
        </p:blipFill>
        <p:spPr>
          <a:xfrm>
            <a:off x="539552" y="1320998"/>
            <a:ext cx="4644000" cy="3483000"/>
          </a:xfrm>
          <a:prstGeom prst="rect">
            <a:avLst/>
          </a:prstGeom>
        </p:spPr>
      </p:pic>
      <p:sp>
        <p:nvSpPr>
          <p:cNvPr id="11" name="Rectangle 10">
            <a:extLst>
              <a:ext uri="{FF2B5EF4-FFF2-40B4-BE49-F238E27FC236}">
                <a16:creationId xmlns:a16="http://schemas.microsoft.com/office/drawing/2014/main" id="{CB2E727D-A928-9A4C-33D4-85A27BB15B68}"/>
              </a:ext>
            </a:extLst>
          </p:cNvPr>
          <p:cNvSpPr/>
          <p:nvPr/>
        </p:nvSpPr>
        <p:spPr>
          <a:xfrm>
            <a:off x="539552" y="987574"/>
            <a:ext cx="464484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Roboto" panose="02000000000000000000" pitchFamily="2" charset="0"/>
                <a:ea typeface="Roboto" panose="02000000000000000000" pitchFamily="2" charset="0"/>
              </a:rPr>
              <a:t>Validation Scores</a:t>
            </a:r>
            <a:endParaRPr lang="en-SG" sz="1200" b="1" dirty="0">
              <a:solidFill>
                <a:schemeClr val="tx1"/>
              </a:solidFill>
              <a:latin typeface="Roboto" panose="02000000000000000000" pitchFamily="2" charset="0"/>
              <a:ea typeface="Roboto" panose="02000000000000000000" pitchFamily="2" charset="0"/>
            </a:endParaRPr>
          </a:p>
        </p:txBody>
      </p:sp>
      <p:sp>
        <p:nvSpPr>
          <p:cNvPr id="12" name="Rectangle 11">
            <a:extLst>
              <a:ext uri="{FF2B5EF4-FFF2-40B4-BE49-F238E27FC236}">
                <a16:creationId xmlns:a16="http://schemas.microsoft.com/office/drawing/2014/main" id="{D3C22D87-D9CB-382F-F67B-D6A90DF32EF2}"/>
              </a:ext>
            </a:extLst>
          </p:cNvPr>
          <p:cNvSpPr/>
          <p:nvPr/>
        </p:nvSpPr>
        <p:spPr>
          <a:xfrm>
            <a:off x="5292080" y="987574"/>
            <a:ext cx="3384000" cy="25200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solidFill>
                <a:latin typeface="Roboto" panose="02000000000000000000" pitchFamily="2" charset="0"/>
                <a:ea typeface="Roboto" panose="02000000000000000000" pitchFamily="2" charset="0"/>
              </a:rPr>
              <a:t>Test Scores</a:t>
            </a:r>
            <a:endParaRPr lang="en-SG" sz="1200" b="1" dirty="0">
              <a:solidFill>
                <a:schemeClr val="bg2"/>
              </a:solidFill>
              <a:latin typeface="Roboto" panose="02000000000000000000" pitchFamily="2" charset="0"/>
              <a:ea typeface="Roboto" panose="02000000000000000000" pitchFamily="2" charset="0"/>
            </a:endParaRPr>
          </a:p>
        </p:txBody>
      </p:sp>
      <p:graphicFrame>
        <p:nvGraphicFramePr>
          <p:cNvPr id="13" name="Table 11">
            <a:extLst>
              <a:ext uri="{FF2B5EF4-FFF2-40B4-BE49-F238E27FC236}">
                <a16:creationId xmlns:a16="http://schemas.microsoft.com/office/drawing/2014/main" id="{B0692753-822D-CADE-BE7A-8F5E94F0A419}"/>
              </a:ext>
            </a:extLst>
          </p:cNvPr>
          <p:cNvGraphicFramePr>
            <a:graphicFrameLocks noGrp="1"/>
          </p:cNvGraphicFramePr>
          <p:nvPr>
            <p:extLst>
              <p:ext uri="{D42A27DB-BD31-4B8C-83A1-F6EECF244321}">
                <p14:modId xmlns:p14="http://schemas.microsoft.com/office/powerpoint/2010/main" val="4079746951"/>
              </p:ext>
            </p:extLst>
          </p:nvPr>
        </p:nvGraphicFramePr>
        <p:xfrm>
          <a:off x="5292975" y="1324734"/>
          <a:ext cx="3383104" cy="1463040"/>
        </p:xfrm>
        <a:graphic>
          <a:graphicData uri="http://schemas.openxmlformats.org/drawingml/2006/table">
            <a:tbl>
              <a:tblPr firstRow="1" bandRow="1">
                <a:tableStyleId>{38D5F789-F7FF-4708-88E7-D03F1C3A4AAA}</a:tableStyleId>
              </a:tblPr>
              <a:tblGrid>
                <a:gridCol w="1765098">
                  <a:extLst>
                    <a:ext uri="{9D8B030D-6E8A-4147-A177-3AD203B41FA5}">
                      <a16:colId xmlns:a16="http://schemas.microsoft.com/office/drawing/2014/main" val="3157307953"/>
                    </a:ext>
                  </a:extLst>
                </a:gridCol>
                <a:gridCol w="809003">
                  <a:extLst>
                    <a:ext uri="{9D8B030D-6E8A-4147-A177-3AD203B41FA5}">
                      <a16:colId xmlns:a16="http://schemas.microsoft.com/office/drawing/2014/main" val="1505648325"/>
                    </a:ext>
                  </a:extLst>
                </a:gridCol>
                <a:gridCol w="809003">
                  <a:extLst>
                    <a:ext uri="{9D8B030D-6E8A-4147-A177-3AD203B41FA5}">
                      <a16:colId xmlns:a16="http://schemas.microsoft.com/office/drawing/2014/main" val="2911484369"/>
                    </a:ext>
                  </a:extLst>
                </a:gridCol>
              </a:tblGrid>
              <a:tr h="0">
                <a:tc>
                  <a:txBody>
                    <a:bodyPr/>
                    <a:lstStyle/>
                    <a:p>
                      <a:endParaRPr lang="en-SG" sz="1200" dirty="0"/>
                    </a:p>
                  </a:txBody>
                  <a:tcPr>
                    <a:solidFill>
                      <a:schemeClr val="bg1">
                        <a:lumMod val="90000"/>
                      </a:schemeClr>
                    </a:solidFill>
                  </a:tcPr>
                </a:tc>
                <a:tc>
                  <a:txBody>
                    <a:bodyPr/>
                    <a:lstStyle/>
                    <a:p>
                      <a:r>
                        <a:rPr lang="en-SG" sz="1200" dirty="0"/>
                        <a:t>ID Cards</a:t>
                      </a:r>
                    </a:p>
                  </a:txBody>
                  <a:tcPr>
                    <a:solidFill>
                      <a:schemeClr val="bg1">
                        <a:lumMod val="90000"/>
                      </a:schemeClr>
                    </a:solidFill>
                  </a:tcPr>
                </a:tc>
                <a:tc>
                  <a:txBody>
                    <a:bodyPr/>
                    <a:lstStyle/>
                    <a:p>
                      <a:r>
                        <a:rPr lang="en-SG" sz="1200" dirty="0"/>
                        <a:t>Passport</a:t>
                      </a:r>
                    </a:p>
                  </a:txBody>
                  <a:tcPr>
                    <a:solidFill>
                      <a:schemeClr val="bg1">
                        <a:lumMod val="90000"/>
                      </a:schemeClr>
                    </a:solidFill>
                  </a:tcPr>
                </a:tc>
                <a:extLst>
                  <a:ext uri="{0D108BD9-81ED-4DB2-BD59-A6C34878D82A}">
                    <a16:rowId xmlns:a16="http://schemas.microsoft.com/office/drawing/2014/main" val="2925326364"/>
                  </a:ext>
                </a:extLst>
              </a:tr>
              <a:tr h="0">
                <a:tc>
                  <a:txBody>
                    <a:bodyPr/>
                    <a:lstStyle/>
                    <a:p>
                      <a:r>
                        <a:rPr lang="en-SG" sz="1200" dirty="0"/>
                        <a:t>Correctly identified</a:t>
                      </a:r>
                    </a:p>
                  </a:txBody>
                  <a:tcPr/>
                </a:tc>
                <a:tc>
                  <a:txBody>
                    <a:bodyPr/>
                    <a:lstStyle/>
                    <a:p>
                      <a:r>
                        <a:rPr lang="en-SG" sz="1200" b="1" dirty="0">
                          <a:solidFill>
                            <a:srgbClr val="00823B"/>
                          </a:solidFill>
                        </a:rPr>
                        <a:t>95</a:t>
                      </a:r>
                    </a:p>
                  </a:txBody>
                  <a:tcPr/>
                </a:tc>
                <a:tc>
                  <a:txBody>
                    <a:bodyPr/>
                    <a:lstStyle/>
                    <a:p>
                      <a:r>
                        <a:rPr lang="en-SG" sz="1200" b="1" dirty="0">
                          <a:solidFill>
                            <a:srgbClr val="00823B"/>
                          </a:solidFill>
                        </a:rPr>
                        <a:t>99</a:t>
                      </a:r>
                    </a:p>
                  </a:txBody>
                  <a:tcPr/>
                </a:tc>
                <a:extLst>
                  <a:ext uri="{0D108BD9-81ED-4DB2-BD59-A6C34878D82A}">
                    <a16:rowId xmlns:a16="http://schemas.microsoft.com/office/drawing/2014/main" val="1450445671"/>
                  </a:ext>
                </a:extLst>
              </a:tr>
              <a:tr h="0">
                <a:tc>
                  <a:txBody>
                    <a:bodyPr/>
                    <a:lstStyle/>
                    <a:p>
                      <a:r>
                        <a:rPr lang="en-SG" sz="1200" dirty="0"/>
                        <a:t>Wrongly identified as the other class</a:t>
                      </a:r>
                    </a:p>
                  </a:txBody>
                  <a:tcPr/>
                </a:tc>
                <a:tc>
                  <a:txBody>
                    <a:bodyPr/>
                    <a:lstStyle/>
                    <a:p>
                      <a:r>
                        <a:rPr lang="en-SG" sz="1200" b="1" dirty="0">
                          <a:solidFill>
                            <a:srgbClr val="FF0000"/>
                          </a:solidFill>
                        </a:rPr>
                        <a:t>5</a:t>
                      </a:r>
                    </a:p>
                  </a:txBody>
                  <a:tcPr/>
                </a:tc>
                <a:tc>
                  <a:txBody>
                    <a:bodyPr/>
                    <a:lstStyle/>
                    <a:p>
                      <a:r>
                        <a:rPr lang="en-SG" sz="1200" b="1" dirty="0">
                          <a:solidFill>
                            <a:srgbClr val="FF0000"/>
                          </a:solidFill>
                        </a:rPr>
                        <a:t>1</a:t>
                      </a:r>
                    </a:p>
                  </a:txBody>
                  <a:tcPr/>
                </a:tc>
                <a:extLst>
                  <a:ext uri="{0D108BD9-81ED-4DB2-BD59-A6C34878D82A}">
                    <a16:rowId xmlns:a16="http://schemas.microsoft.com/office/drawing/2014/main" val="2664871672"/>
                  </a:ext>
                </a:extLst>
              </a:tr>
              <a:tr h="0">
                <a:tc>
                  <a:txBody>
                    <a:bodyPr/>
                    <a:lstStyle/>
                    <a:p>
                      <a:r>
                        <a:rPr lang="en-SG" sz="1200" dirty="0"/>
                        <a:t>Wrongly identified as background</a:t>
                      </a:r>
                    </a:p>
                  </a:txBody>
                  <a:tcPr/>
                </a:tc>
                <a:tc>
                  <a:txBody>
                    <a:bodyPr/>
                    <a:lstStyle/>
                    <a:p>
                      <a:r>
                        <a:rPr lang="en-SG" sz="1200" dirty="0"/>
                        <a:t>0</a:t>
                      </a:r>
                    </a:p>
                  </a:txBody>
                  <a:tcPr/>
                </a:tc>
                <a:tc>
                  <a:txBody>
                    <a:bodyPr/>
                    <a:lstStyle/>
                    <a:p>
                      <a:r>
                        <a:rPr lang="en-SG" sz="1200" b="0" dirty="0">
                          <a:solidFill>
                            <a:schemeClr val="tx1"/>
                          </a:solidFill>
                        </a:rPr>
                        <a:t>0</a:t>
                      </a:r>
                    </a:p>
                  </a:txBody>
                  <a:tcPr/>
                </a:tc>
                <a:extLst>
                  <a:ext uri="{0D108BD9-81ED-4DB2-BD59-A6C34878D82A}">
                    <a16:rowId xmlns:a16="http://schemas.microsoft.com/office/drawing/2014/main" val="2414162531"/>
                  </a:ext>
                </a:extLst>
              </a:tr>
            </a:tbl>
          </a:graphicData>
        </a:graphic>
      </p:graphicFrame>
    </p:spTree>
    <p:extLst>
      <p:ext uri="{BB962C8B-B14F-4D97-AF65-F5344CB8AC3E}">
        <p14:creationId xmlns:p14="http://schemas.microsoft.com/office/powerpoint/2010/main" val="1702198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252456" y="51470"/>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Augmented ID Cards has Better Distributed Samples</a:t>
            </a:r>
            <a:endParaRPr dirty="0"/>
          </a:p>
        </p:txBody>
      </p:sp>
      <p:grpSp>
        <p:nvGrpSpPr>
          <p:cNvPr id="303" name="Google Shape;303;p27">
            <a:extLst>
              <a:ext uri="{FF2B5EF4-FFF2-40B4-BE49-F238E27FC236}">
                <a16:creationId xmlns:a16="http://schemas.microsoft.com/office/drawing/2014/main" id="{F52FFAE3-A96C-934A-810C-6A839C7F414A}"/>
              </a:ext>
            </a:extLst>
          </p:cNvPr>
          <p:cNvGrpSpPr/>
          <p:nvPr/>
        </p:nvGrpSpPr>
        <p:grpSpPr>
          <a:xfrm rot="-899982">
            <a:off x="7994847" y="3983842"/>
            <a:ext cx="1773045" cy="1773045"/>
            <a:chOff x="599416" y="954576"/>
            <a:chExt cx="1726444" cy="1726444"/>
          </a:xfrm>
        </p:grpSpPr>
        <p:sp>
          <p:nvSpPr>
            <p:cNvPr id="304" name="Google Shape;304;p27">
              <a:extLst>
                <a:ext uri="{FF2B5EF4-FFF2-40B4-BE49-F238E27FC236}">
                  <a16:creationId xmlns:a16="http://schemas.microsoft.com/office/drawing/2014/main" id="{8CCB08A9-558D-1038-811A-B2E81A6B8380}"/>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a:extLst>
                <a:ext uri="{FF2B5EF4-FFF2-40B4-BE49-F238E27FC236}">
                  <a16:creationId xmlns:a16="http://schemas.microsoft.com/office/drawing/2014/main" id="{4CAB7197-A3C7-804C-DA12-29D8AE250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a:extLst>
              <a:ext uri="{FF2B5EF4-FFF2-40B4-BE49-F238E27FC236}">
                <a16:creationId xmlns:a16="http://schemas.microsoft.com/office/drawing/2014/main" id="{774C6F4E-5141-EE49-7818-B0018BE69FB3}"/>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2">
            <a:extLst>
              <a:ext uri="{FF2B5EF4-FFF2-40B4-BE49-F238E27FC236}">
                <a16:creationId xmlns:a16="http://schemas.microsoft.com/office/drawing/2014/main" id="{37878D80-0847-2EC6-C6B9-7AFC6D56A2EC}"/>
              </a:ext>
            </a:extLst>
          </p:cNvPr>
          <p:cNvGraphicFramePr>
            <a:graphicFrameLocks noGrp="1"/>
          </p:cNvGraphicFramePr>
          <p:nvPr>
            <p:extLst>
              <p:ext uri="{D42A27DB-BD31-4B8C-83A1-F6EECF244321}">
                <p14:modId xmlns:p14="http://schemas.microsoft.com/office/powerpoint/2010/main" val="2671004641"/>
              </p:ext>
            </p:extLst>
          </p:nvPr>
        </p:nvGraphicFramePr>
        <p:xfrm>
          <a:off x="251520" y="555526"/>
          <a:ext cx="8604000" cy="4489200"/>
        </p:xfrm>
        <a:graphic>
          <a:graphicData uri="http://schemas.openxmlformats.org/drawingml/2006/table">
            <a:tbl>
              <a:tblPr firstRow="1" bandRow="1">
                <a:tableStyleId>{38D5F789-F7FF-4708-88E7-D03F1C3A4AAA}</a:tableStyleId>
              </a:tblPr>
              <a:tblGrid>
                <a:gridCol w="1044000">
                  <a:extLst>
                    <a:ext uri="{9D8B030D-6E8A-4147-A177-3AD203B41FA5}">
                      <a16:colId xmlns:a16="http://schemas.microsoft.com/office/drawing/2014/main" val="3036585659"/>
                    </a:ext>
                  </a:extLst>
                </a:gridCol>
                <a:gridCol w="2520000">
                  <a:extLst>
                    <a:ext uri="{9D8B030D-6E8A-4147-A177-3AD203B41FA5}">
                      <a16:colId xmlns:a16="http://schemas.microsoft.com/office/drawing/2014/main" val="299342828"/>
                    </a:ext>
                  </a:extLst>
                </a:gridCol>
                <a:gridCol w="2520000">
                  <a:extLst>
                    <a:ext uri="{9D8B030D-6E8A-4147-A177-3AD203B41FA5}">
                      <a16:colId xmlns:a16="http://schemas.microsoft.com/office/drawing/2014/main" val="813946616"/>
                    </a:ext>
                  </a:extLst>
                </a:gridCol>
                <a:gridCol w="2520000">
                  <a:extLst>
                    <a:ext uri="{9D8B030D-6E8A-4147-A177-3AD203B41FA5}">
                      <a16:colId xmlns:a16="http://schemas.microsoft.com/office/drawing/2014/main" val="4203006881"/>
                    </a:ext>
                  </a:extLst>
                </a:gridCol>
              </a:tblGrid>
              <a:tr h="432000">
                <a:tc>
                  <a:txBody>
                    <a:bodyPr/>
                    <a:lstStyle/>
                    <a:p>
                      <a:endParaRPr lang="en-SG" sz="1200" dirty="0"/>
                    </a:p>
                  </a:txBody>
                  <a:tcPr>
                    <a:solidFill>
                      <a:schemeClr val="bg2"/>
                    </a:solidFill>
                  </a:tcPr>
                </a:tc>
                <a:tc>
                  <a:txBody>
                    <a:bodyPr/>
                    <a:lstStyle/>
                    <a:p>
                      <a:pPr algn="ctr"/>
                      <a:r>
                        <a:rPr lang="en-GB" sz="1200" dirty="0"/>
                        <a:t>Scatterplot of </a:t>
                      </a:r>
                    </a:p>
                    <a:p>
                      <a:pPr algn="ctr"/>
                      <a:r>
                        <a:rPr lang="en-GB" sz="1200" dirty="0"/>
                        <a:t>Boundary Box centres</a:t>
                      </a:r>
                      <a:endParaRPr lang="en-SG" sz="1200" dirty="0"/>
                    </a:p>
                  </a:txBody>
                  <a:tcPr>
                    <a:solidFill>
                      <a:schemeClr val="bg2"/>
                    </a:solidFill>
                  </a:tcPr>
                </a:tc>
                <a:tc>
                  <a:txBody>
                    <a:bodyPr/>
                    <a:lstStyle/>
                    <a:p>
                      <a:pPr algn="ctr"/>
                      <a:r>
                        <a:rPr lang="en-GB" sz="1200" dirty="0"/>
                        <a:t>Histogram of </a:t>
                      </a:r>
                    </a:p>
                    <a:p>
                      <a:pPr algn="ctr"/>
                      <a:r>
                        <a:rPr lang="en-GB" sz="1200" dirty="0"/>
                        <a:t>Boundary Box Area</a:t>
                      </a:r>
                      <a:endParaRPr lang="en-SG" sz="1200" dirty="0"/>
                    </a:p>
                  </a:txBody>
                  <a:tcPr>
                    <a:solidFill>
                      <a:schemeClr val="bg2"/>
                    </a:solidFill>
                  </a:tcPr>
                </a:tc>
                <a:tc>
                  <a:txBody>
                    <a:bodyPr/>
                    <a:lstStyle/>
                    <a:p>
                      <a:pPr algn="ctr"/>
                      <a:r>
                        <a:rPr lang="en-GB" sz="1200" dirty="0"/>
                        <a:t>Histogram of </a:t>
                      </a:r>
                    </a:p>
                    <a:p>
                      <a:pPr algn="ctr"/>
                      <a:r>
                        <a:rPr lang="en-GB" sz="1200" dirty="0"/>
                        <a:t>Boundary Box Aspect Ratio</a:t>
                      </a:r>
                      <a:endParaRPr lang="en-SG" sz="1200" dirty="0"/>
                    </a:p>
                  </a:txBody>
                  <a:tcPr>
                    <a:solidFill>
                      <a:schemeClr val="bg2"/>
                    </a:solidFill>
                  </a:tcPr>
                </a:tc>
                <a:extLst>
                  <a:ext uri="{0D108BD9-81ED-4DB2-BD59-A6C34878D82A}">
                    <a16:rowId xmlns:a16="http://schemas.microsoft.com/office/drawing/2014/main" val="3862830948"/>
                  </a:ext>
                </a:extLst>
              </a:tr>
              <a:tr h="2016000">
                <a:tc>
                  <a:txBody>
                    <a:bodyPr/>
                    <a:lstStyle/>
                    <a:p>
                      <a:r>
                        <a:rPr lang="en-GB" sz="1100" b="0" dirty="0"/>
                        <a:t>ID Cards (</a:t>
                      </a:r>
                      <a:r>
                        <a:rPr lang="en-GB" sz="1100" b="1" dirty="0"/>
                        <a:t>non-augmented</a:t>
                      </a:r>
                      <a:r>
                        <a:rPr lang="en-GB" sz="1100" b="0" dirty="0"/>
                        <a:t>)</a:t>
                      </a:r>
                      <a:endParaRPr lang="en-SG" sz="1100" b="0" dirty="0"/>
                    </a:p>
                  </a:txBody>
                  <a:tcPr/>
                </a:tc>
                <a:tc>
                  <a:txBody>
                    <a:bodyPr/>
                    <a:lstStyle/>
                    <a:p>
                      <a:endParaRPr lang="en-SG" sz="1200" dirty="0"/>
                    </a:p>
                  </a:txBody>
                  <a:tcPr/>
                </a:tc>
                <a:tc>
                  <a:txBody>
                    <a:bodyPr/>
                    <a:lstStyle/>
                    <a:p>
                      <a:endParaRPr lang="en-SG" sz="1200" dirty="0"/>
                    </a:p>
                  </a:txBody>
                  <a:tcPr/>
                </a:tc>
                <a:tc>
                  <a:txBody>
                    <a:bodyPr/>
                    <a:lstStyle/>
                    <a:p>
                      <a:endParaRPr lang="en-SG" sz="1200" dirty="0"/>
                    </a:p>
                  </a:txBody>
                  <a:tcPr>
                    <a:solidFill>
                      <a:srgbClr val="F0F0F0"/>
                    </a:solidFill>
                  </a:tcPr>
                </a:tc>
                <a:extLst>
                  <a:ext uri="{0D108BD9-81ED-4DB2-BD59-A6C34878D82A}">
                    <a16:rowId xmlns:a16="http://schemas.microsoft.com/office/drawing/2014/main" val="951357254"/>
                  </a:ext>
                </a:extLst>
              </a:tr>
              <a:tr h="2016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b="0" dirty="0"/>
                        <a:t>ID Cards (</a:t>
                      </a:r>
                      <a:r>
                        <a:rPr lang="en-GB" sz="1100" b="1" dirty="0"/>
                        <a:t>augmented</a:t>
                      </a:r>
                      <a:r>
                        <a:rPr lang="en-GB" sz="1100" b="0" dirty="0"/>
                        <a:t>)</a:t>
                      </a:r>
                      <a:endParaRPr lang="en-SG" sz="1100" b="0" dirty="0"/>
                    </a:p>
                  </a:txBody>
                  <a:tcPr/>
                </a:tc>
                <a:tc>
                  <a:txBody>
                    <a:bodyPr/>
                    <a:lstStyle/>
                    <a:p>
                      <a:endParaRPr lang="en-SG" sz="1200" b="1" dirty="0"/>
                    </a:p>
                  </a:txBody>
                  <a:tcPr/>
                </a:tc>
                <a:tc>
                  <a:txBody>
                    <a:bodyPr/>
                    <a:lstStyle/>
                    <a:p>
                      <a:endParaRPr lang="en-SG" sz="1200" b="1" dirty="0"/>
                    </a:p>
                  </a:txBody>
                  <a:tcPr/>
                </a:tc>
                <a:tc>
                  <a:txBody>
                    <a:bodyPr/>
                    <a:lstStyle/>
                    <a:p>
                      <a:endParaRPr lang="en-SG" sz="1200" b="1" dirty="0"/>
                    </a:p>
                  </a:txBody>
                  <a:tcPr>
                    <a:solidFill>
                      <a:srgbClr val="F0F0F0"/>
                    </a:solidFill>
                  </a:tcPr>
                </a:tc>
                <a:extLst>
                  <a:ext uri="{0D108BD9-81ED-4DB2-BD59-A6C34878D82A}">
                    <a16:rowId xmlns:a16="http://schemas.microsoft.com/office/drawing/2014/main" val="4294151085"/>
                  </a:ext>
                </a:extLst>
              </a:tr>
            </a:tbl>
          </a:graphicData>
        </a:graphic>
      </p:graphicFrame>
      <p:pic>
        <p:nvPicPr>
          <p:cNvPr id="4" name="Picture 3">
            <a:extLst>
              <a:ext uri="{FF2B5EF4-FFF2-40B4-BE49-F238E27FC236}">
                <a16:creationId xmlns:a16="http://schemas.microsoft.com/office/drawing/2014/main" id="{819EBA7A-8F8C-FFF8-136F-695F104A7F6A}"/>
              </a:ext>
            </a:extLst>
          </p:cNvPr>
          <p:cNvPicPr>
            <a:picLocks noChangeAspect="1"/>
          </p:cNvPicPr>
          <p:nvPr/>
        </p:nvPicPr>
        <p:blipFill>
          <a:blip r:embed="rId3"/>
          <a:stretch>
            <a:fillRect/>
          </a:stretch>
        </p:blipFill>
        <p:spPr>
          <a:xfrm>
            <a:off x="1453886" y="1131590"/>
            <a:ext cx="2254018" cy="1800000"/>
          </a:xfrm>
          <a:prstGeom prst="rect">
            <a:avLst/>
          </a:prstGeom>
        </p:spPr>
      </p:pic>
      <p:pic>
        <p:nvPicPr>
          <p:cNvPr id="7" name="Picture 6">
            <a:extLst>
              <a:ext uri="{FF2B5EF4-FFF2-40B4-BE49-F238E27FC236}">
                <a16:creationId xmlns:a16="http://schemas.microsoft.com/office/drawing/2014/main" id="{6BAC2E79-01AE-67E5-D5B2-E41C3C25EF1F}"/>
              </a:ext>
            </a:extLst>
          </p:cNvPr>
          <p:cNvPicPr>
            <a:picLocks noChangeAspect="1"/>
          </p:cNvPicPr>
          <p:nvPr/>
        </p:nvPicPr>
        <p:blipFill>
          <a:blip r:embed="rId4"/>
          <a:stretch>
            <a:fillRect/>
          </a:stretch>
        </p:blipFill>
        <p:spPr>
          <a:xfrm>
            <a:off x="3863478" y="1131590"/>
            <a:ext cx="2364706" cy="1800000"/>
          </a:xfrm>
          <a:prstGeom prst="rect">
            <a:avLst/>
          </a:prstGeom>
        </p:spPr>
      </p:pic>
      <p:pic>
        <p:nvPicPr>
          <p:cNvPr id="9" name="Picture 8">
            <a:extLst>
              <a:ext uri="{FF2B5EF4-FFF2-40B4-BE49-F238E27FC236}">
                <a16:creationId xmlns:a16="http://schemas.microsoft.com/office/drawing/2014/main" id="{52C9C50E-7994-9DF8-BF3A-AA10D4014169}"/>
              </a:ext>
            </a:extLst>
          </p:cNvPr>
          <p:cNvPicPr>
            <a:picLocks noChangeAspect="1"/>
          </p:cNvPicPr>
          <p:nvPr/>
        </p:nvPicPr>
        <p:blipFill>
          <a:blip r:embed="rId5"/>
          <a:stretch>
            <a:fillRect/>
          </a:stretch>
        </p:blipFill>
        <p:spPr>
          <a:xfrm>
            <a:off x="6372200" y="1131590"/>
            <a:ext cx="2428010" cy="1800000"/>
          </a:xfrm>
          <a:prstGeom prst="rect">
            <a:avLst/>
          </a:prstGeom>
        </p:spPr>
      </p:pic>
      <p:pic>
        <p:nvPicPr>
          <p:cNvPr id="5" name="Picture 4">
            <a:extLst>
              <a:ext uri="{FF2B5EF4-FFF2-40B4-BE49-F238E27FC236}">
                <a16:creationId xmlns:a16="http://schemas.microsoft.com/office/drawing/2014/main" id="{791A4955-B378-6327-4B1B-DE688898C767}"/>
              </a:ext>
            </a:extLst>
          </p:cNvPr>
          <p:cNvPicPr>
            <a:picLocks noChangeAspect="1"/>
          </p:cNvPicPr>
          <p:nvPr/>
        </p:nvPicPr>
        <p:blipFill>
          <a:blip r:embed="rId6"/>
          <a:stretch>
            <a:fillRect/>
          </a:stretch>
        </p:blipFill>
        <p:spPr>
          <a:xfrm>
            <a:off x="1453886" y="3148014"/>
            <a:ext cx="2225165" cy="1800000"/>
          </a:xfrm>
          <a:prstGeom prst="rect">
            <a:avLst/>
          </a:prstGeom>
        </p:spPr>
      </p:pic>
      <p:pic>
        <p:nvPicPr>
          <p:cNvPr id="10" name="Picture 9">
            <a:extLst>
              <a:ext uri="{FF2B5EF4-FFF2-40B4-BE49-F238E27FC236}">
                <a16:creationId xmlns:a16="http://schemas.microsoft.com/office/drawing/2014/main" id="{C77CC854-8594-0F61-913F-098602101FCA}"/>
              </a:ext>
            </a:extLst>
          </p:cNvPr>
          <p:cNvPicPr>
            <a:picLocks noChangeAspect="1"/>
          </p:cNvPicPr>
          <p:nvPr/>
        </p:nvPicPr>
        <p:blipFill>
          <a:blip r:embed="rId7"/>
          <a:stretch>
            <a:fillRect/>
          </a:stretch>
        </p:blipFill>
        <p:spPr>
          <a:xfrm>
            <a:off x="3851920" y="3148014"/>
            <a:ext cx="2398533" cy="1800000"/>
          </a:xfrm>
          <a:prstGeom prst="rect">
            <a:avLst/>
          </a:prstGeom>
        </p:spPr>
      </p:pic>
      <p:pic>
        <p:nvPicPr>
          <p:cNvPr id="12" name="Picture 11">
            <a:extLst>
              <a:ext uri="{FF2B5EF4-FFF2-40B4-BE49-F238E27FC236}">
                <a16:creationId xmlns:a16="http://schemas.microsoft.com/office/drawing/2014/main" id="{DDC1F540-31A1-99F1-2160-BB04C5C94F2C}"/>
              </a:ext>
            </a:extLst>
          </p:cNvPr>
          <p:cNvPicPr>
            <a:picLocks noChangeAspect="1"/>
          </p:cNvPicPr>
          <p:nvPr/>
        </p:nvPicPr>
        <p:blipFill>
          <a:blip r:embed="rId8"/>
          <a:stretch>
            <a:fillRect/>
          </a:stretch>
        </p:blipFill>
        <p:spPr>
          <a:xfrm>
            <a:off x="6376623" y="3148014"/>
            <a:ext cx="2423587" cy="1800000"/>
          </a:xfrm>
          <a:prstGeom prst="rect">
            <a:avLst/>
          </a:prstGeom>
        </p:spPr>
      </p:pic>
      <p:sp>
        <p:nvSpPr>
          <p:cNvPr id="13" name="Rectangle 12">
            <a:extLst>
              <a:ext uri="{FF2B5EF4-FFF2-40B4-BE49-F238E27FC236}">
                <a16:creationId xmlns:a16="http://schemas.microsoft.com/office/drawing/2014/main" id="{C70B33A2-7FD3-4B49-12B6-AC4FE68FC137}"/>
              </a:ext>
            </a:extLst>
          </p:cNvPr>
          <p:cNvSpPr/>
          <p:nvPr/>
        </p:nvSpPr>
        <p:spPr>
          <a:xfrm>
            <a:off x="343790" y="4011910"/>
            <a:ext cx="1036985"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latin typeface="Roboto" panose="02000000000000000000" pitchFamily="2" charset="0"/>
                <a:ea typeface="Roboto" panose="02000000000000000000" pitchFamily="2" charset="0"/>
              </a:rPr>
              <a:t>Became more evenly distributed due to translation, mosaic, scale</a:t>
            </a:r>
            <a:endParaRPr lang="en-SG" sz="800" b="1" dirty="0">
              <a:solidFill>
                <a:schemeClr val="tx1"/>
              </a:solidFill>
              <a:latin typeface="Roboto" panose="02000000000000000000" pitchFamily="2" charset="0"/>
              <a:ea typeface="Roboto" panose="02000000000000000000" pitchFamily="2" charset="0"/>
            </a:endParaRPr>
          </a:p>
        </p:txBody>
      </p:sp>
      <p:cxnSp>
        <p:nvCxnSpPr>
          <p:cNvPr id="14" name="Straight Connector 13">
            <a:extLst>
              <a:ext uri="{FF2B5EF4-FFF2-40B4-BE49-F238E27FC236}">
                <a16:creationId xmlns:a16="http://schemas.microsoft.com/office/drawing/2014/main" id="{0BB38B4B-B354-933B-7ED6-2380D066B7E2}"/>
              </a:ext>
            </a:extLst>
          </p:cNvPr>
          <p:cNvCxnSpPr>
            <a:cxnSpLocks/>
            <a:endCxn id="13" idx="3"/>
          </p:cNvCxnSpPr>
          <p:nvPr/>
        </p:nvCxnSpPr>
        <p:spPr>
          <a:xfrm flipH="1">
            <a:off x="1380775" y="3709260"/>
            <a:ext cx="382913" cy="5906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9F6B4ED-8AEB-BA80-DDA7-A86A6B766043}"/>
              </a:ext>
            </a:extLst>
          </p:cNvPr>
          <p:cNvSpPr/>
          <p:nvPr/>
        </p:nvSpPr>
        <p:spPr>
          <a:xfrm>
            <a:off x="7308304" y="3339866"/>
            <a:ext cx="1383415" cy="672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latin typeface="Roboto" panose="02000000000000000000" pitchFamily="2" charset="0"/>
                <a:ea typeface="Roboto" panose="02000000000000000000" pitchFamily="2" charset="0"/>
              </a:rPr>
              <a:t>Same as area: cropped images shifted aspect ratios </a:t>
            </a:r>
            <a:r>
              <a:rPr lang="en-GB" sz="800" b="1" dirty="0">
                <a:solidFill>
                  <a:schemeClr val="tx1"/>
                </a:solidFill>
                <a:latin typeface="Roboto" panose="02000000000000000000" pitchFamily="2" charset="0"/>
                <a:ea typeface="Roboto" panose="02000000000000000000" pitchFamily="2" charset="0"/>
                <a:sym typeface="Wingdings" panose="05000000000000000000" pitchFamily="2" charset="2"/>
              </a:rPr>
              <a:t> more robust in identifying overall objects</a:t>
            </a:r>
            <a:endParaRPr lang="en-SG" sz="800" b="1" dirty="0">
              <a:solidFill>
                <a:schemeClr val="tx1"/>
              </a:solidFill>
              <a:latin typeface="Roboto" panose="02000000000000000000" pitchFamily="2" charset="0"/>
              <a:ea typeface="Roboto" panose="02000000000000000000" pitchFamily="2" charset="0"/>
            </a:endParaRPr>
          </a:p>
        </p:txBody>
      </p:sp>
      <p:cxnSp>
        <p:nvCxnSpPr>
          <p:cNvPr id="21" name="Straight Connector 20">
            <a:extLst>
              <a:ext uri="{FF2B5EF4-FFF2-40B4-BE49-F238E27FC236}">
                <a16:creationId xmlns:a16="http://schemas.microsoft.com/office/drawing/2014/main" id="{F087C59A-1C78-6309-8017-0377BD0A95EA}"/>
              </a:ext>
            </a:extLst>
          </p:cNvPr>
          <p:cNvCxnSpPr>
            <a:cxnSpLocks/>
            <a:endCxn id="20" idx="1"/>
          </p:cNvCxnSpPr>
          <p:nvPr/>
        </p:nvCxnSpPr>
        <p:spPr>
          <a:xfrm flipV="1">
            <a:off x="6867839" y="3675888"/>
            <a:ext cx="440465" cy="33602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A4F3672-5CBE-9483-3E4E-7F2F98615CB3}"/>
              </a:ext>
            </a:extLst>
          </p:cNvPr>
          <p:cNvSpPr/>
          <p:nvPr/>
        </p:nvSpPr>
        <p:spPr>
          <a:xfrm>
            <a:off x="5004048" y="2946870"/>
            <a:ext cx="1368152" cy="70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latin typeface="Roboto" panose="02000000000000000000" pitchFamily="2" charset="0"/>
                <a:ea typeface="Roboto" panose="02000000000000000000" pitchFamily="2" charset="0"/>
              </a:rPr>
              <a:t>Shifted area towards lower sizes </a:t>
            </a:r>
            <a:r>
              <a:rPr lang="en-GB" sz="800" b="1" dirty="0">
                <a:solidFill>
                  <a:schemeClr val="tx1"/>
                </a:solidFill>
                <a:latin typeface="Roboto" panose="02000000000000000000" pitchFamily="2" charset="0"/>
                <a:ea typeface="Roboto" panose="02000000000000000000" pitchFamily="2" charset="0"/>
                <a:sym typeface="Wingdings" panose="05000000000000000000" pitchFamily="2" charset="2"/>
              </a:rPr>
              <a:t> more robust in identifying overall objects by training on cropped images</a:t>
            </a:r>
            <a:endParaRPr lang="en-SG" sz="800" b="1" dirty="0">
              <a:solidFill>
                <a:schemeClr val="tx1"/>
              </a:solidFill>
              <a:latin typeface="Roboto" panose="02000000000000000000" pitchFamily="2" charset="0"/>
              <a:ea typeface="Roboto" panose="02000000000000000000" pitchFamily="2" charset="0"/>
            </a:endParaRPr>
          </a:p>
        </p:txBody>
      </p:sp>
      <p:cxnSp>
        <p:nvCxnSpPr>
          <p:cNvPr id="27" name="Straight Connector 26">
            <a:extLst>
              <a:ext uri="{FF2B5EF4-FFF2-40B4-BE49-F238E27FC236}">
                <a16:creationId xmlns:a16="http://schemas.microsoft.com/office/drawing/2014/main" id="{B369EC06-AB28-5C0C-21A5-B232844907B5}"/>
              </a:ext>
            </a:extLst>
          </p:cNvPr>
          <p:cNvCxnSpPr>
            <a:cxnSpLocks/>
            <a:endCxn id="26" idx="1"/>
          </p:cNvCxnSpPr>
          <p:nvPr/>
        </p:nvCxnSpPr>
        <p:spPr>
          <a:xfrm flipV="1">
            <a:off x="4788024" y="3299370"/>
            <a:ext cx="216024" cy="56852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6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2674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Contents</a:t>
            </a:r>
            <a:endParaRPr sz="24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52" name="Google Shape;452;p30"/>
          <p:cNvGrpSpPr/>
          <p:nvPr/>
        </p:nvGrpSpPr>
        <p:grpSpPr>
          <a:xfrm>
            <a:off x="623764" y="843558"/>
            <a:ext cx="1044000" cy="1044000"/>
            <a:chOff x="3890328" y="1987874"/>
            <a:chExt cx="1363340" cy="1363340"/>
          </a:xfrm>
        </p:grpSpPr>
        <p:grpSp>
          <p:nvGrpSpPr>
            <p:cNvPr id="453" name="Google Shape;453;p30"/>
            <p:cNvGrpSpPr/>
            <p:nvPr/>
          </p:nvGrpSpPr>
          <p:grpSpPr>
            <a:xfrm rot="-899921">
              <a:off x="4015410" y="2112956"/>
              <a:ext cx="1113177" cy="1113177"/>
              <a:chOff x="269239" y="624399"/>
              <a:chExt cx="2386800" cy="2386800"/>
            </a:xfrm>
          </p:grpSpPr>
          <p:sp>
            <p:nvSpPr>
              <p:cNvPr id="454" name="Google Shape;454;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0"/>
          <p:cNvSpPr txBox="1">
            <a:spLocks noGrp="1"/>
          </p:cNvSpPr>
          <p:nvPr>
            <p:ph type="title" idx="4294967295"/>
          </p:nvPr>
        </p:nvSpPr>
        <p:spPr>
          <a:xfrm>
            <a:off x="782079" y="114259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Roboto"/>
                <a:ea typeface="Roboto"/>
                <a:cs typeface="Roboto"/>
                <a:sym typeface="Roboto"/>
              </a:rPr>
              <a:t>01</a:t>
            </a:r>
            <a:endParaRPr sz="2400" b="1" dirty="0">
              <a:latin typeface="Roboto"/>
              <a:ea typeface="Roboto"/>
              <a:cs typeface="Roboto"/>
              <a:sym typeface="Roboto"/>
            </a:endParaRPr>
          </a:p>
        </p:txBody>
      </p: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52;p30">
            <a:extLst>
              <a:ext uri="{FF2B5EF4-FFF2-40B4-BE49-F238E27FC236}">
                <a16:creationId xmlns:a16="http://schemas.microsoft.com/office/drawing/2014/main" id="{29FE3ECE-62A4-E6E5-2BC0-104B3AB0D6F6}"/>
              </a:ext>
            </a:extLst>
          </p:cNvPr>
          <p:cNvGrpSpPr/>
          <p:nvPr/>
        </p:nvGrpSpPr>
        <p:grpSpPr>
          <a:xfrm>
            <a:off x="623764" y="1707654"/>
            <a:ext cx="1044000" cy="1044000"/>
            <a:chOff x="3890328" y="1987874"/>
            <a:chExt cx="1363340" cy="1363340"/>
          </a:xfrm>
        </p:grpSpPr>
        <p:grpSp>
          <p:nvGrpSpPr>
            <p:cNvPr id="3" name="Google Shape;453;p30">
              <a:extLst>
                <a:ext uri="{FF2B5EF4-FFF2-40B4-BE49-F238E27FC236}">
                  <a16:creationId xmlns:a16="http://schemas.microsoft.com/office/drawing/2014/main" id="{C6A07F53-C6B6-3B01-D0AC-8E8534D855F6}"/>
                </a:ext>
              </a:extLst>
            </p:cNvPr>
            <p:cNvGrpSpPr/>
            <p:nvPr/>
          </p:nvGrpSpPr>
          <p:grpSpPr>
            <a:xfrm rot="-899921">
              <a:off x="4015410" y="2112956"/>
              <a:ext cx="1113177" cy="1113177"/>
              <a:chOff x="269239" y="624399"/>
              <a:chExt cx="2386800" cy="2386800"/>
            </a:xfrm>
          </p:grpSpPr>
          <p:sp>
            <p:nvSpPr>
              <p:cNvPr id="5" name="Google Shape;454;p30">
                <a:extLst>
                  <a:ext uri="{FF2B5EF4-FFF2-40B4-BE49-F238E27FC236}">
                    <a16:creationId xmlns:a16="http://schemas.microsoft.com/office/drawing/2014/main" id="{E5C17F87-5EC5-FCEF-064E-58E88EE7B802}"/>
                  </a:ext>
                </a:extLst>
              </p:cNvPr>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5;p30">
                <a:extLst>
                  <a:ext uri="{FF2B5EF4-FFF2-40B4-BE49-F238E27FC236}">
                    <a16:creationId xmlns:a16="http://schemas.microsoft.com/office/drawing/2014/main" id="{55CB0BB3-BFC3-05D4-6980-B33E81A53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56;p30">
              <a:extLst>
                <a:ext uri="{FF2B5EF4-FFF2-40B4-BE49-F238E27FC236}">
                  <a16:creationId xmlns:a16="http://schemas.microsoft.com/office/drawing/2014/main" id="{F4F0CDB1-231C-52CF-8EC3-0A0AB6C0AFCA}"/>
                </a:ext>
              </a:extLst>
            </p:cNvPr>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469;p30">
            <a:extLst>
              <a:ext uri="{FF2B5EF4-FFF2-40B4-BE49-F238E27FC236}">
                <a16:creationId xmlns:a16="http://schemas.microsoft.com/office/drawing/2014/main" id="{C23702DE-7FE1-5959-467C-8212C7568E29}"/>
              </a:ext>
            </a:extLst>
          </p:cNvPr>
          <p:cNvSpPr txBox="1">
            <a:spLocks/>
          </p:cNvSpPr>
          <p:nvPr/>
        </p:nvSpPr>
        <p:spPr>
          <a:xfrm>
            <a:off x="782079" y="2006695"/>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5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 sz="2400" b="1" dirty="0">
                <a:latin typeface="Roboto"/>
                <a:ea typeface="Roboto"/>
                <a:cs typeface="Roboto"/>
                <a:sym typeface="Roboto"/>
              </a:rPr>
              <a:t>02</a:t>
            </a:r>
          </a:p>
        </p:txBody>
      </p:sp>
      <p:sp>
        <p:nvSpPr>
          <p:cNvPr id="9" name="TextBox 8">
            <a:extLst>
              <a:ext uri="{FF2B5EF4-FFF2-40B4-BE49-F238E27FC236}">
                <a16:creationId xmlns:a16="http://schemas.microsoft.com/office/drawing/2014/main" id="{23914A31-9849-7CFF-4ED5-31B25876247E}"/>
              </a:ext>
            </a:extLst>
          </p:cNvPr>
          <p:cNvSpPr txBox="1"/>
          <p:nvPr/>
        </p:nvSpPr>
        <p:spPr>
          <a:xfrm>
            <a:off x="1480659" y="1176255"/>
            <a:ext cx="4697104" cy="369332"/>
          </a:xfrm>
          <a:prstGeom prst="rect">
            <a:avLst/>
          </a:prstGeom>
          <a:noFill/>
        </p:spPr>
        <p:txBody>
          <a:bodyPr wrap="square">
            <a:spAutoFit/>
          </a:bodyPr>
          <a:lstStyle/>
          <a:p>
            <a:r>
              <a:rPr lang="en" sz="1800" b="1" dirty="0">
                <a:latin typeface="Roboto" panose="02000000000000000000" pitchFamily="2" charset="0"/>
                <a:ea typeface="Roboto" panose="02000000000000000000" pitchFamily="2" charset="0"/>
              </a:rPr>
              <a:t>Introduction</a:t>
            </a:r>
            <a:endParaRPr lang="en-SG" sz="1800" b="1"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B704C449-1C8B-7F50-B1DE-272A56296581}"/>
              </a:ext>
            </a:extLst>
          </p:cNvPr>
          <p:cNvSpPr txBox="1"/>
          <p:nvPr/>
        </p:nvSpPr>
        <p:spPr>
          <a:xfrm>
            <a:off x="1480659" y="2044988"/>
            <a:ext cx="4697104" cy="369332"/>
          </a:xfrm>
          <a:prstGeom prst="rect">
            <a:avLst/>
          </a:prstGeom>
          <a:noFill/>
        </p:spPr>
        <p:txBody>
          <a:bodyPr wrap="square">
            <a:spAutoFit/>
          </a:bodyPr>
          <a:lstStyle/>
          <a:p>
            <a:r>
              <a:rPr lang="en" sz="1800" b="1" dirty="0">
                <a:latin typeface="Roboto" panose="02000000000000000000" pitchFamily="2" charset="0"/>
                <a:ea typeface="Roboto" panose="02000000000000000000" pitchFamily="2" charset="0"/>
              </a:rPr>
              <a:t>Exploratory Data Analysis</a:t>
            </a:r>
            <a:endParaRPr lang="en-SG" sz="1800" b="1" dirty="0">
              <a:latin typeface="Roboto" panose="02000000000000000000" pitchFamily="2" charset="0"/>
              <a:ea typeface="Roboto" panose="02000000000000000000" pitchFamily="2" charset="0"/>
            </a:endParaRPr>
          </a:p>
        </p:txBody>
      </p:sp>
      <p:grpSp>
        <p:nvGrpSpPr>
          <p:cNvPr id="11" name="Google Shape;452;p30">
            <a:extLst>
              <a:ext uri="{FF2B5EF4-FFF2-40B4-BE49-F238E27FC236}">
                <a16:creationId xmlns:a16="http://schemas.microsoft.com/office/drawing/2014/main" id="{75E607F1-1DDC-B659-7483-F01D95ED8AEB}"/>
              </a:ext>
            </a:extLst>
          </p:cNvPr>
          <p:cNvGrpSpPr/>
          <p:nvPr/>
        </p:nvGrpSpPr>
        <p:grpSpPr>
          <a:xfrm>
            <a:off x="623764" y="2571750"/>
            <a:ext cx="1044000" cy="1044000"/>
            <a:chOff x="3890328" y="1987874"/>
            <a:chExt cx="1363340" cy="1363340"/>
          </a:xfrm>
        </p:grpSpPr>
        <p:grpSp>
          <p:nvGrpSpPr>
            <p:cNvPr id="12" name="Google Shape;453;p30">
              <a:extLst>
                <a:ext uri="{FF2B5EF4-FFF2-40B4-BE49-F238E27FC236}">
                  <a16:creationId xmlns:a16="http://schemas.microsoft.com/office/drawing/2014/main" id="{4BFB2909-7116-18B1-55BB-91F5452EE514}"/>
                </a:ext>
              </a:extLst>
            </p:cNvPr>
            <p:cNvGrpSpPr/>
            <p:nvPr/>
          </p:nvGrpSpPr>
          <p:grpSpPr>
            <a:xfrm rot="-899921">
              <a:off x="4015410" y="2112956"/>
              <a:ext cx="1113177" cy="1113177"/>
              <a:chOff x="269239" y="624399"/>
              <a:chExt cx="2386800" cy="2386800"/>
            </a:xfrm>
          </p:grpSpPr>
          <p:sp>
            <p:nvSpPr>
              <p:cNvPr id="14" name="Google Shape;454;p30">
                <a:extLst>
                  <a:ext uri="{FF2B5EF4-FFF2-40B4-BE49-F238E27FC236}">
                    <a16:creationId xmlns:a16="http://schemas.microsoft.com/office/drawing/2014/main" id="{F6C94BD4-738E-F6C2-5D76-F2A848ED2A31}"/>
                  </a:ext>
                </a:extLst>
              </p:cNvPr>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5;p30">
                <a:extLst>
                  <a:ext uri="{FF2B5EF4-FFF2-40B4-BE49-F238E27FC236}">
                    <a16:creationId xmlns:a16="http://schemas.microsoft.com/office/drawing/2014/main" id="{563C0468-0EE1-F778-3F20-EE6BBF9A07C4}"/>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456;p30">
              <a:extLst>
                <a:ext uri="{FF2B5EF4-FFF2-40B4-BE49-F238E27FC236}">
                  <a16:creationId xmlns:a16="http://schemas.microsoft.com/office/drawing/2014/main" id="{75004AA6-8C28-4ED1-49AE-5D75B8C964E9}"/>
                </a:ext>
              </a:extLst>
            </p:cNvPr>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469;p30">
            <a:extLst>
              <a:ext uri="{FF2B5EF4-FFF2-40B4-BE49-F238E27FC236}">
                <a16:creationId xmlns:a16="http://schemas.microsoft.com/office/drawing/2014/main" id="{D981296B-D042-060C-9DDD-43864D975BED}"/>
              </a:ext>
            </a:extLst>
          </p:cNvPr>
          <p:cNvSpPr txBox="1">
            <a:spLocks/>
          </p:cNvSpPr>
          <p:nvPr/>
        </p:nvSpPr>
        <p:spPr>
          <a:xfrm>
            <a:off x="782079" y="2870791"/>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5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 sz="2400" b="1" dirty="0">
                <a:latin typeface="Roboto"/>
                <a:ea typeface="Roboto"/>
                <a:cs typeface="Roboto"/>
                <a:sym typeface="Roboto"/>
              </a:rPr>
              <a:t>03</a:t>
            </a:r>
          </a:p>
        </p:txBody>
      </p:sp>
      <p:sp>
        <p:nvSpPr>
          <p:cNvPr id="17" name="TextBox 16">
            <a:extLst>
              <a:ext uri="{FF2B5EF4-FFF2-40B4-BE49-F238E27FC236}">
                <a16:creationId xmlns:a16="http://schemas.microsoft.com/office/drawing/2014/main" id="{69B8184E-36D9-0CC3-0647-6017280E257D}"/>
              </a:ext>
            </a:extLst>
          </p:cNvPr>
          <p:cNvSpPr txBox="1"/>
          <p:nvPr/>
        </p:nvSpPr>
        <p:spPr>
          <a:xfrm>
            <a:off x="1475656" y="2909084"/>
            <a:ext cx="4697104" cy="369332"/>
          </a:xfrm>
          <a:prstGeom prst="rect">
            <a:avLst/>
          </a:prstGeom>
          <a:noFill/>
        </p:spPr>
        <p:txBody>
          <a:bodyPr wrap="square">
            <a:spAutoFit/>
          </a:bodyPr>
          <a:lstStyle/>
          <a:p>
            <a:r>
              <a:rPr lang="en" sz="1800" b="1" dirty="0">
                <a:latin typeface="Roboto" panose="02000000000000000000" pitchFamily="2" charset="0"/>
                <a:ea typeface="Roboto" panose="02000000000000000000" pitchFamily="2" charset="0"/>
              </a:rPr>
              <a:t>Modelling &amp; Deployment</a:t>
            </a:r>
            <a:endParaRPr lang="en-SG" sz="1800" b="1" dirty="0">
              <a:latin typeface="Roboto" panose="02000000000000000000" pitchFamily="2" charset="0"/>
              <a:ea typeface="Roboto" panose="02000000000000000000" pitchFamily="2" charset="0"/>
            </a:endParaRPr>
          </a:p>
        </p:txBody>
      </p:sp>
      <p:grpSp>
        <p:nvGrpSpPr>
          <p:cNvPr id="18" name="Google Shape;452;p30">
            <a:extLst>
              <a:ext uri="{FF2B5EF4-FFF2-40B4-BE49-F238E27FC236}">
                <a16:creationId xmlns:a16="http://schemas.microsoft.com/office/drawing/2014/main" id="{4BA95C0A-5B23-FE86-E7C8-750F3BF054A7}"/>
              </a:ext>
            </a:extLst>
          </p:cNvPr>
          <p:cNvGrpSpPr/>
          <p:nvPr/>
        </p:nvGrpSpPr>
        <p:grpSpPr>
          <a:xfrm>
            <a:off x="623764" y="3435846"/>
            <a:ext cx="1044000" cy="1044000"/>
            <a:chOff x="3890328" y="1987874"/>
            <a:chExt cx="1363340" cy="1363340"/>
          </a:xfrm>
        </p:grpSpPr>
        <p:grpSp>
          <p:nvGrpSpPr>
            <p:cNvPr id="19" name="Google Shape;453;p30">
              <a:extLst>
                <a:ext uri="{FF2B5EF4-FFF2-40B4-BE49-F238E27FC236}">
                  <a16:creationId xmlns:a16="http://schemas.microsoft.com/office/drawing/2014/main" id="{2E0FDE9F-9EA5-86CB-AB3A-2A814CCEB65B}"/>
                </a:ext>
              </a:extLst>
            </p:cNvPr>
            <p:cNvGrpSpPr/>
            <p:nvPr/>
          </p:nvGrpSpPr>
          <p:grpSpPr>
            <a:xfrm rot="-899921">
              <a:off x="4015410" y="2112956"/>
              <a:ext cx="1113177" cy="1113177"/>
              <a:chOff x="269239" y="624399"/>
              <a:chExt cx="2386800" cy="2386800"/>
            </a:xfrm>
          </p:grpSpPr>
          <p:sp>
            <p:nvSpPr>
              <p:cNvPr id="21" name="Google Shape;454;p30">
                <a:extLst>
                  <a:ext uri="{FF2B5EF4-FFF2-40B4-BE49-F238E27FC236}">
                    <a16:creationId xmlns:a16="http://schemas.microsoft.com/office/drawing/2014/main" id="{BE2E8A62-FC50-595E-2929-FE9E97007DED}"/>
                  </a:ext>
                </a:extLst>
              </p:cNvPr>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5;p30">
                <a:extLst>
                  <a:ext uri="{FF2B5EF4-FFF2-40B4-BE49-F238E27FC236}">
                    <a16:creationId xmlns:a16="http://schemas.microsoft.com/office/drawing/2014/main" id="{8F378414-769D-7B6A-45D7-24B7D0EF7923}"/>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456;p30">
              <a:extLst>
                <a:ext uri="{FF2B5EF4-FFF2-40B4-BE49-F238E27FC236}">
                  <a16:creationId xmlns:a16="http://schemas.microsoft.com/office/drawing/2014/main" id="{5431B46E-C2A8-5330-17B3-65D4FC2DA4FE}"/>
                </a:ext>
              </a:extLst>
            </p:cNvPr>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69;p30">
            <a:extLst>
              <a:ext uri="{FF2B5EF4-FFF2-40B4-BE49-F238E27FC236}">
                <a16:creationId xmlns:a16="http://schemas.microsoft.com/office/drawing/2014/main" id="{05645542-8143-9D7A-1421-7548C0D3A3AC}"/>
              </a:ext>
            </a:extLst>
          </p:cNvPr>
          <p:cNvSpPr txBox="1">
            <a:spLocks/>
          </p:cNvSpPr>
          <p:nvPr/>
        </p:nvSpPr>
        <p:spPr>
          <a:xfrm>
            <a:off x="782079" y="373488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5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 sz="2400" b="1" dirty="0">
                <a:latin typeface="Roboto"/>
                <a:ea typeface="Roboto"/>
                <a:cs typeface="Roboto"/>
                <a:sym typeface="Roboto"/>
              </a:rPr>
              <a:t>04</a:t>
            </a:r>
          </a:p>
        </p:txBody>
      </p:sp>
      <p:sp>
        <p:nvSpPr>
          <p:cNvPr id="24" name="TextBox 23">
            <a:extLst>
              <a:ext uri="{FF2B5EF4-FFF2-40B4-BE49-F238E27FC236}">
                <a16:creationId xmlns:a16="http://schemas.microsoft.com/office/drawing/2014/main" id="{91BE0B88-A3C1-E711-7C16-9B752FC0DED1}"/>
              </a:ext>
            </a:extLst>
          </p:cNvPr>
          <p:cNvSpPr txBox="1"/>
          <p:nvPr/>
        </p:nvSpPr>
        <p:spPr>
          <a:xfrm>
            <a:off x="1475656" y="3773180"/>
            <a:ext cx="4697104" cy="369332"/>
          </a:xfrm>
          <a:prstGeom prst="rect">
            <a:avLst/>
          </a:prstGeom>
          <a:noFill/>
        </p:spPr>
        <p:txBody>
          <a:bodyPr wrap="square">
            <a:spAutoFit/>
          </a:bodyPr>
          <a:lstStyle/>
          <a:p>
            <a:r>
              <a:rPr lang="en" sz="1800" b="1" dirty="0">
                <a:latin typeface="Roboto" panose="02000000000000000000" pitchFamily="2" charset="0"/>
                <a:ea typeface="Roboto" panose="02000000000000000000" pitchFamily="2" charset="0"/>
              </a:rPr>
              <a:t>Conclusion</a:t>
            </a:r>
            <a:endParaRPr lang="en-SG" sz="1800" b="1" dirty="0">
              <a:latin typeface="Roboto" panose="02000000000000000000" pitchFamily="2" charset="0"/>
              <a:ea typeface="Roboto" panose="020000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252456" y="51470"/>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Same Improvements for Passports</a:t>
            </a:r>
            <a:endParaRPr dirty="0"/>
          </a:p>
        </p:txBody>
      </p:sp>
      <p:grpSp>
        <p:nvGrpSpPr>
          <p:cNvPr id="303" name="Google Shape;303;p27">
            <a:extLst>
              <a:ext uri="{FF2B5EF4-FFF2-40B4-BE49-F238E27FC236}">
                <a16:creationId xmlns:a16="http://schemas.microsoft.com/office/drawing/2014/main" id="{F52FFAE3-A96C-934A-810C-6A839C7F414A}"/>
              </a:ext>
            </a:extLst>
          </p:cNvPr>
          <p:cNvGrpSpPr/>
          <p:nvPr/>
        </p:nvGrpSpPr>
        <p:grpSpPr>
          <a:xfrm rot="-899982">
            <a:off x="7994847" y="3983842"/>
            <a:ext cx="1773045" cy="1773045"/>
            <a:chOff x="599416" y="954576"/>
            <a:chExt cx="1726444" cy="1726444"/>
          </a:xfrm>
        </p:grpSpPr>
        <p:sp>
          <p:nvSpPr>
            <p:cNvPr id="304" name="Google Shape;304;p27">
              <a:extLst>
                <a:ext uri="{FF2B5EF4-FFF2-40B4-BE49-F238E27FC236}">
                  <a16:creationId xmlns:a16="http://schemas.microsoft.com/office/drawing/2014/main" id="{8CCB08A9-558D-1038-811A-B2E81A6B8380}"/>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a:extLst>
                <a:ext uri="{FF2B5EF4-FFF2-40B4-BE49-F238E27FC236}">
                  <a16:creationId xmlns:a16="http://schemas.microsoft.com/office/drawing/2014/main" id="{4CAB7197-A3C7-804C-DA12-29D8AE250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a:extLst>
              <a:ext uri="{FF2B5EF4-FFF2-40B4-BE49-F238E27FC236}">
                <a16:creationId xmlns:a16="http://schemas.microsoft.com/office/drawing/2014/main" id="{774C6F4E-5141-EE49-7818-B0018BE69FB3}"/>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2">
            <a:extLst>
              <a:ext uri="{FF2B5EF4-FFF2-40B4-BE49-F238E27FC236}">
                <a16:creationId xmlns:a16="http://schemas.microsoft.com/office/drawing/2014/main" id="{37878D80-0847-2EC6-C6B9-7AFC6D56A2EC}"/>
              </a:ext>
            </a:extLst>
          </p:cNvPr>
          <p:cNvGraphicFramePr>
            <a:graphicFrameLocks noGrp="1"/>
          </p:cNvGraphicFramePr>
          <p:nvPr>
            <p:extLst>
              <p:ext uri="{D42A27DB-BD31-4B8C-83A1-F6EECF244321}">
                <p14:modId xmlns:p14="http://schemas.microsoft.com/office/powerpoint/2010/main" val="2766535415"/>
              </p:ext>
            </p:extLst>
          </p:nvPr>
        </p:nvGraphicFramePr>
        <p:xfrm>
          <a:off x="251520" y="555526"/>
          <a:ext cx="8604000" cy="4489200"/>
        </p:xfrm>
        <a:graphic>
          <a:graphicData uri="http://schemas.openxmlformats.org/drawingml/2006/table">
            <a:tbl>
              <a:tblPr firstRow="1" bandRow="1">
                <a:tableStyleId>{38D5F789-F7FF-4708-88E7-D03F1C3A4AAA}</a:tableStyleId>
              </a:tblPr>
              <a:tblGrid>
                <a:gridCol w="1044000">
                  <a:extLst>
                    <a:ext uri="{9D8B030D-6E8A-4147-A177-3AD203B41FA5}">
                      <a16:colId xmlns:a16="http://schemas.microsoft.com/office/drawing/2014/main" val="3036585659"/>
                    </a:ext>
                  </a:extLst>
                </a:gridCol>
                <a:gridCol w="2520000">
                  <a:extLst>
                    <a:ext uri="{9D8B030D-6E8A-4147-A177-3AD203B41FA5}">
                      <a16:colId xmlns:a16="http://schemas.microsoft.com/office/drawing/2014/main" val="299342828"/>
                    </a:ext>
                  </a:extLst>
                </a:gridCol>
                <a:gridCol w="2520000">
                  <a:extLst>
                    <a:ext uri="{9D8B030D-6E8A-4147-A177-3AD203B41FA5}">
                      <a16:colId xmlns:a16="http://schemas.microsoft.com/office/drawing/2014/main" val="813946616"/>
                    </a:ext>
                  </a:extLst>
                </a:gridCol>
                <a:gridCol w="2520000">
                  <a:extLst>
                    <a:ext uri="{9D8B030D-6E8A-4147-A177-3AD203B41FA5}">
                      <a16:colId xmlns:a16="http://schemas.microsoft.com/office/drawing/2014/main" val="4203006881"/>
                    </a:ext>
                  </a:extLst>
                </a:gridCol>
              </a:tblGrid>
              <a:tr h="432000">
                <a:tc>
                  <a:txBody>
                    <a:bodyPr/>
                    <a:lstStyle/>
                    <a:p>
                      <a:endParaRPr lang="en-SG" sz="1200" dirty="0"/>
                    </a:p>
                  </a:txBody>
                  <a:tcPr>
                    <a:solidFill>
                      <a:schemeClr val="bg2"/>
                    </a:solidFill>
                  </a:tcPr>
                </a:tc>
                <a:tc>
                  <a:txBody>
                    <a:bodyPr/>
                    <a:lstStyle/>
                    <a:p>
                      <a:pPr algn="ctr"/>
                      <a:r>
                        <a:rPr lang="en-GB" sz="1200" dirty="0"/>
                        <a:t>Scatterplot of </a:t>
                      </a:r>
                    </a:p>
                    <a:p>
                      <a:pPr algn="ctr"/>
                      <a:r>
                        <a:rPr lang="en-GB" sz="1200" dirty="0"/>
                        <a:t>Boundary Box centres</a:t>
                      </a:r>
                      <a:endParaRPr lang="en-SG" sz="1200" dirty="0"/>
                    </a:p>
                  </a:txBody>
                  <a:tcPr>
                    <a:solidFill>
                      <a:schemeClr val="bg2"/>
                    </a:solidFill>
                  </a:tcPr>
                </a:tc>
                <a:tc>
                  <a:txBody>
                    <a:bodyPr/>
                    <a:lstStyle/>
                    <a:p>
                      <a:pPr algn="ctr"/>
                      <a:r>
                        <a:rPr lang="en-GB" sz="1200" dirty="0"/>
                        <a:t>Histogram of </a:t>
                      </a:r>
                    </a:p>
                    <a:p>
                      <a:pPr algn="ctr"/>
                      <a:r>
                        <a:rPr lang="en-GB" sz="1200" dirty="0"/>
                        <a:t>Boundary Box Area</a:t>
                      </a:r>
                      <a:endParaRPr lang="en-SG" sz="1200" dirty="0"/>
                    </a:p>
                  </a:txBody>
                  <a:tcPr>
                    <a:solidFill>
                      <a:schemeClr val="bg2"/>
                    </a:solidFill>
                  </a:tcPr>
                </a:tc>
                <a:tc>
                  <a:txBody>
                    <a:bodyPr/>
                    <a:lstStyle/>
                    <a:p>
                      <a:pPr algn="ctr"/>
                      <a:r>
                        <a:rPr lang="en-GB" sz="1200" dirty="0"/>
                        <a:t>Histogram of </a:t>
                      </a:r>
                    </a:p>
                    <a:p>
                      <a:pPr algn="ctr"/>
                      <a:r>
                        <a:rPr lang="en-GB" sz="1200" dirty="0"/>
                        <a:t>Boundary Box Aspect Ratio</a:t>
                      </a:r>
                      <a:endParaRPr lang="en-SG" sz="1200" dirty="0"/>
                    </a:p>
                  </a:txBody>
                  <a:tcPr>
                    <a:solidFill>
                      <a:schemeClr val="bg2"/>
                    </a:solidFill>
                  </a:tcPr>
                </a:tc>
                <a:extLst>
                  <a:ext uri="{0D108BD9-81ED-4DB2-BD59-A6C34878D82A}">
                    <a16:rowId xmlns:a16="http://schemas.microsoft.com/office/drawing/2014/main" val="3862830948"/>
                  </a:ext>
                </a:extLst>
              </a:tr>
              <a:tr h="2016000">
                <a:tc>
                  <a:txBody>
                    <a:bodyPr/>
                    <a:lstStyle/>
                    <a:p>
                      <a:r>
                        <a:rPr lang="en-GB" sz="1100" b="0" dirty="0"/>
                        <a:t>Passport (</a:t>
                      </a:r>
                      <a:r>
                        <a:rPr lang="en-GB" sz="1100" b="1" dirty="0"/>
                        <a:t>non-augmented</a:t>
                      </a:r>
                      <a:r>
                        <a:rPr lang="en-GB" sz="1100" b="0" dirty="0"/>
                        <a:t>)</a:t>
                      </a:r>
                      <a:endParaRPr lang="en-SG" sz="1100" b="0" dirty="0"/>
                    </a:p>
                  </a:txBody>
                  <a:tcPr/>
                </a:tc>
                <a:tc>
                  <a:txBody>
                    <a:bodyPr/>
                    <a:lstStyle/>
                    <a:p>
                      <a:endParaRPr lang="en-SG" sz="1200" dirty="0"/>
                    </a:p>
                  </a:txBody>
                  <a:tcPr/>
                </a:tc>
                <a:tc>
                  <a:txBody>
                    <a:bodyPr/>
                    <a:lstStyle/>
                    <a:p>
                      <a:endParaRPr lang="en-SG" sz="1200" dirty="0"/>
                    </a:p>
                  </a:txBody>
                  <a:tcPr/>
                </a:tc>
                <a:tc>
                  <a:txBody>
                    <a:bodyPr/>
                    <a:lstStyle/>
                    <a:p>
                      <a:endParaRPr lang="en-SG" sz="1200" dirty="0"/>
                    </a:p>
                  </a:txBody>
                  <a:tcPr>
                    <a:solidFill>
                      <a:srgbClr val="F0F0F0"/>
                    </a:solidFill>
                  </a:tcPr>
                </a:tc>
                <a:extLst>
                  <a:ext uri="{0D108BD9-81ED-4DB2-BD59-A6C34878D82A}">
                    <a16:rowId xmlns:a16="http://schemas.microsoft.com/office/drawing/2014/main" val="951357254"/>
                  </a:ext>
                </a:extLst>
              </a:tr>
              <a:tr h="2016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b="0" dirty="0"/>
                        <a:t>Passport (</a:t>
                      </a:r>
                      <a:r>
                        <a:rPr lang="en-GB" sz="1100" b="1" dirty="0"/>
                        <a:t>augmented</a:t>
                      </a:r>
                      <a:r>
                        <a:rPr lang="en-GB" sz="1100" b="0" dirty="0"/>
                        <a:t>)</a:t>
                      </a:r>
                      <a:endParaRPr lang="en-SG" sz="1100" b="0" dirty="0"/>
                    </a:p>
                  </a:txBody>
                  <a:tcPr/>
                </a:tc>
                <a:tc>
                  <a:txBody>
                    <a:bodyPr/>
                    <a:lstStyle/>
                    <a:p>
                      <a:endParaRPr lang="en-SG" sz="1200" b="1" dirty="0"/>
                    </a:p>
                  </a:txBody>
                  <a:tcPr/>
                </a:tc>
                <a:tc>
                  <a:txBody>
                    <a:bodyPr/>
                    <a:lstStyle/>
                    <a:p>
                      <a:endParaRPr lang="en-SG" sz="1200" b="1" dirty="0"/>
                    </a:p>
                  </a:txBody>
                  <a:tcPr/>
                </a:tc>
                <a:tc>
                  <a:txBody>
                    <a:bodyPr/>
                    <a:lstStyle/>
                    <a:p>
                      <a:endParaRPr lang="en-SG" sz="1200" b="1" dirty="0"/>
                    </a:p>
                  </a:txBody>
                  <a:tcPr>
                    <a:solidFill>
                      <a:srgbClr val="F0F0F0"/>
                    </a:solidFill>
                  </a:tcPr>
                </a:tc>
                <a:extLst>
                  <a:ext uri="{0D108BD9-81ED-4DB2-BD59-A6C34878D82A}">
                    <a16:rowId xmlns:a16="http://schemas.microsoft.com/office/drawing/2014/main" val="4294151085"/>
                  </a:ext>
                </a:extLst>
              </a:tr>
            </a:tbl>
          </a:graphicData>
        </a:graphic>
      </p:graphicFrame>
      <p:pic>
        <p:nvPicPr>
          <p:cNvPr id="3" name="Picture 2">
            <a:extLst>
              <a:ext uri="{FF2B5EF4-FFF2-40B4-BE49-F238E27FC236}">
                <a16:creationId xmlns:a16="http://schemas.microsoft.com/office/drawing/2014/main" id="{3028DBA3-CCDE-0A0F-A585-521E4284DD9A}"/>
              </a:ext>
            </a:extLst>
          </p:cNvPr>
          <p:cNvPicPr>
            <a:picLocks noChangeAspect="1"/>
          </p:cNvPicPr>
          <p:nvPr/>
        </p:nvPicPr>
        <p:blipFill>
          <a:blip r:embed="rId3"/>
          <a:stretch>
            <a:fillRect/>
          </a:stretch>
        </p:blipFill>
        <p:spPr>
          <a:xfrm>
            <a:off x="3851920" y="1131790"/>
            <a:ext cx="2454146" cy="1800000"/>
          </a:xfrm>
          <a:prstGeom prst="rect">
            <a:avLst/>
          </a:prstGeom>
        </p:spPr>
      </p:pic>
      <p:pic>
        <p:nvPicPr>
          <p:cNvPr id="5" name="Picture 4">
            <a:extLst>
              <a:ext uri="{FF2B5EF4-FFF2-40B4-BE49-F238E27FC236}">
                <a16:creationId xmlns:a16="http://schemas.microsoft.com/office/drawing/2014/main" id="{2563F218-4123-8C59-4D57-A5BEDCBC2B3D}"/>
              </a:ext>
            </a:extLst>
          </p:cNvPr>
          <p:cNvPicPr>
            <a:picLocks noChangeAspect="1"/>
          </p:cNvPicPr>
          <p:nvPr/>
        </p:nvPicPr>
        <p:blipFill>
          <a:blip r:embed="rId4"/>
          <a:stretch>
            <a:fillRect/>
          </a:stretch>
        </p:blipFill>
        <p:spPr>
          <a:xfrm>
            <a:off x="1464951" y="1131590"/>
            <a:ext cx="2242953" cy="1800000"/>
          </a:xfrm>
          <a:prstGeom prst="rect">
            <a:avLst/>
          </a:prstGeom>
        </p:spPr>
      </p:pic>
      <p:pic>
        <p:nvPicPr>
          <p:cNvPr id="8" name="Picture 7">
            <a:extLst>
              <a:ext uri="{FF2B5EF4-FFF2-40B4-BE49-F238E27FC236}">
                <a16:creationId xmlns:a16="http://schemas.microsoft.com/office/drawing/2014/main" id="{42D5018B-074B-8317-42D8-EAC9F439C240}"/>
              </a:ext>
            </a:extLst>
          </p:cNvPr>
          <p:cNvPicPr>
            <a:picLocks noChangeAspect="1"/>
          </p:cNvPicPr>
          <p:nvPr/>
        </p:nvPicPr>
        <p:blipFill>
          <a:blip r:embed="rId5"/>
          <a:stretch>
            <a:fillRect/>
          </a:stretch>
        </p:blipFill>
        <p:spPr>
          <a:xfrm>
            <a:off x="6401307" y="1131790"/>
            <a:ext cx="2419165" cy="1800000"/>
          </a:xfrm>
          <a:prstGeom prst="rect">
            <a:avLst/>
          </a:prstGeom>
        </p:spPr>
      </p:pic>
      <p:pic>
        <p:nvPicPr>
          <p:cNvPr id="7" name="Picture 6">
            <a:extLst>
              <a:ext uri="{FF2B5EF4-FFF2-40B4-BE49-F238E27FC236}">
                <a16:creationId xmlns:a16="http://schemas.microsoft.com/office/drawing/2014/main" id="{737AD2F1-05E7-7B4C-CB83-63A33B05DA28}"/>
              </a:ext>
            </a:extLst>
          </p:cNvPr>
          <p:cNvPicPr>
            <a:picLocks noChangeAspect="1"/>
          </p:cNvPicPr>
          <p:nvPr/>
        </p:nvPicPr>
        <p:blipFill>
          <a:blip r:embed="rId6"/>
          <a:stretch>
            <a:fillRect/>
          </a:stretch>
        </p:blipFill>
        <p:spPr>
          <a:xfrm>
            <a:off x="1468880" y="3148014"/>
            <a:ext cx="2239024" cy="1800000"/>
          </a:xfrm>
          <a:prstGeom prst="rect">
            <a:avLst/>
          </a:prstGeom>
        </p:spPr>
      </p:pic>
      <p:pic>
        <p:nvPicPr>
          <p:cNvPr id="10" name="Picture 9">
            <a:extLst>
              <a:ext uri="{FF2B5EF4-FFF2-40B4-BE49-F238E27FC236}">
                <a16:creationId xmlns:a16="http://schemas.microsoft.com/office/drawing/2014/main" id="{E744B1ED-BCE5-C9FB-9DC5-F96B377AC7F9}"/>
              </a:ext>
            </a:extLst>
          </p:cNvPr>
          <p:cNvPicPr>
            <a:picLocks noChangeAspect="1"/>
          </p:cNvPicPr>
          <p:nvPr/>
        </p:nvPicPr>
        <p:blipFill>
          <a:blip r:embed="rId7"/>
          <a:stretch>
            <a:fillRect/>
          </a:stretch>
        </p:blipFill>
        <p:spPr>
          <a:xfrm>
            <a:off x="3825578" y="3148014"/>
            <a:ext cx="2506829" cy="1800000"/>
          </a:xfrm>
          <a:prstGeom prst="rect">
            <a:avLst/>
          </a:prstGeom>
        </p:spPr>
      </p:pic>
      <p:pic>
        <p:nvPicPr>
          <p:cNvPr id="12" name="Picture 11">
            <a:extLst>
              <a:ext uri="{FF2B5EF4-FFF2-40B4-BE49-F238E27FC236}">
                <a16:creationId xmlns:a16="http://schemas.microsoft.com/office/drawing/2014/main" id="{33F8AE24-9344-C5F7-BC5B-C8F51A51BD5A}"/>
              </a:ext>
            </a:extLst>
          </p:cNvPr>
          <p:cNvPicPr>
            <a:picLocks noChangeAspect="1"/>
          </p:cNvPicPr>
          <p:nvPr/>
        </p:nvPicPr>
        <p:blipFill>
          <a:blip r:embed="rId8"/>
          <a:stretch>
            <a:fillRect/>
          </a:stretch>
        </p:blipFill>
        <p:spPr>
          <a:xfrm>
            <a:off x="6413137" y="3147814"/>
            <a:ext cx="2407335" cy="1800000"/>
          </a:xfrm>
          <a:prstGeom prst="rect">
            <a:avLst/>
          </a:prstGeom>
        </p:spPr>
      </p:pic>
      <p:sp>
        <p:nvSpPr>
          <p:cNvPr id="13" name="Rectangle 12">
            <a:extLst>
              <a:ext uri="{FF2B5EF4-FFF2-40B4-BE49-F238E27FC236}">
                <a16:creationId xmlns:a16="http://schemas.microsoft.com/office/drawing/2014/main" id="{603F8F20-1C85-923F-8626-8FD4A80833B7}"/>
              </a:ext>
            </a:extLst>
          </p:cNvPr>
          <p:cNvSpPr/>
          <p:nvPr/>
        </p:nvSpPr>
        <p:spPr>
          <a:xfrm>
            <a:off x="1878831" y="2878486"/>
            <a:ext cx="1036985" cy="2880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latin typeface="Roboto" panose="02000000000000000000" pitchFamily="2" charset="0"/>
                <a:ea typeface="Roboto" panose="02000000000000000000" pitchFamily="2" charset="0"/>
              </a:rPr>
              <a:t>Became more evenly distributed</a:t>
            </a:r>
            <a:endParaRPr lang="en-SG" sz="800" b="1" dirty="0">
              <a:solidFill>
                <a:schemeClr val="tx1"/>
              </a:solidFill>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DBB18CDC-9009-3E8E-F0FB-BDC9EFA6430D}"/>
              </a:ext>
            </a:extLst>
          </p:cNvPr>
          <p:cNvSpPr/>
          <p:nvPr/>
        </p:nvSpPr>
        <p:spPr>
          <a:xfrm>
            <a:off x="5142286" y="2878486"/>
            <a:ext cx="2166018" cy="2880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latin typeface="Roboto" panose="02000000000000000000" pitchFamily="2" charset="0"/>
                <a:ea typeface="Roboto" panose="02000000000000000000" pitchFamily="2" charset="0"/>
              </a:rPr>
              <a:t>Trained on cropped images </a:t>
            </a:r>
            <a:r>
              <a:rPr lang="en-GB" sz="800" b="1" dirty="0">
                <a:solidFill>
                  <a:schemeClr val="tx1"/>
                </a:solidFill>
                <a:latin typeface="Roboto" panose="02000000000000000000" pitchFamily="2" charset="0"/>
                <a:ea typeface="Roboto" panose="02000000000000000000" pitchFamily="2" charset="0"/>
                <a:sym typeface="Wingdings" panose="05000000000000000000" pitchFamily="2" charset="2"/>
              </a:rPr>
              <a:t> more robust in object detection</a:t>
            </a:r>
            <a:endParaRPr lang="en-SG" sz="800" b="1" dirty="0">
              <a:solidFill>
                <a:schemeClr val="tx1"/>
              </a:solidFill>
              <a:latin typeface="Roboto" panose="02000000000000000000" pitchFamily="2" charset="0"/>
              <a:ea typeface="Roboto" panose="02000000000000000000" pitchFamily="2" charset="0"/>
            </a:endParaRPr>
          </a:p>
        </p:txBody>
      </p:sp>
      <p:cxnSp>
        <p:nvCxnSpPr>
          <p:cNvPr id="17" name="Straight Arrow Connector 16">
            <a:extLst>
              <a:ext uri="{FF2B5EF4-FFF2-40B4-BE49-F238E27FC236}">
                <a16:creationId xmlns:a16="http://schemas.microsoft.com/office/drawing/2014/main" id="{00C36885-EE0E-4E6D-836F-3F7A865E7996}"/>
              </a:ext>
            </a:extLst>
          </p:cNvPr>
          <p:cNvCxnSpPr>
            <a:cxnSpLocks/>
          </p:cNvCxnSpPr>
          <p:nvPr/>
        </p:nvCxnSpPr>
        <p:spPr>
          <a:xfrm>
            <a:off x="3059832" y="2878486"/>
            <a:ext cx="0" cy="36004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CCF173-FA68-9117-33D3-0C18CD5D7302}"/>
              </a:ext>
            </a:extLst>
          </p:cNvPr>
          <p:cNvCxnSpPr>
            <a:cxnSpLocks/>
          </p:cNvCxnSpPr>
          <p:nvPr/>
        </p:nvCxnSpPr>
        <p:spPr>
          <a:xfrm>
            <a:off x="7452320" y="2859782"/>
            <a:ext cx="0" cy="36004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BE4FEC-793D-B8FF-5FF7-3AD2399C0652}"/>
              </a:ext>
            </a:extLst>
          </p:cNvPr>
          <p:cNvCxnSpPr>
            <a:cxnSpLocks/>
          </p:cNvCxnSpPr>
          <p:nvPr/>
        </p:nvCxnSpPr>
        <p:spPr>
          <a:xfrm>
            <a:off x="5004048" y="2859782"/>
            <a:ext cx="0" cy="36004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697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8" name="Google Shape;308;p27"/>
          <p:cNvSpPr/>
          <p:nvPr/>
        </p:nvSpPr>
        <p:spPr>
          <a:xfrm>
            <a:off x="32352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539552" y="4731990"/>
            <a:ext cx="7177135" cy="2520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900" dirty="0"/>
              <a:t>[11] Excessive data augmentation lead to poorer model performance, because it introduces data noise (</a:t>
            </a:r>
            <a:r>
              <a:rPr lang="en-SG" sz="900" dirty="0">
                <a:hlinkClick r:id="rId3"/>
              </a:rPr>
              <a:t>Ultralytics</a:t>
            </a:r>
            <a:r>
              <a:rPr lang="en-SG" sz="900" dirty="0"/>
              <a:t>, </a:t>
            </a:r>
            <a:r>
              <a:rPr lang="en-SG" sz="900" dirty="0">
                <a:hlinkClick r:id="rId4"/>
              </a:rPr>
              <a:t>Tencent</a:t>
            </a:r>
            <a:r>
              <a:rPr lang="en-SG" sz="900" dirty="0"/>
              <a:t>)</a:t>
            </a: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7994847"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307;p27">
            <a:extLst>
              <a:ext uri="{FF2B5EF4-FFF2-40B4-BE49-F238E27FC236}">
                <a16:creationId xmlns:a16="http://schemas.microsoft.com/office/drawing/2014/main" id="{F99B5065-D3D2-E80B-8C13-C716586E5BE2}"/>
              </a:ext>
            </a:extLst>
          </p:cNvPr>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5" name="Google Shape;260;p26">
            <a:extLst>
              <a:ext uri="{FF2B5EF4-FFF2-40B4-BE49-F238E27FC236}">
                <a16:creationId xmlns:a16="http://schemas.microsoft.com/office/drawing/2014/main" id="{A969B741-5F51-A399-97C8-CCBEFBD0239E}"/>
              </a:ext>
            </a:extLst>
          </p:cNvPr>
          <p:cNvSpPr txBox="1">
            <a:spLocks/>
          </p:cNvSpPr>
          <p:nvPr/>
        </p:nvSpPr>
        <p:spPr>
          <a:xfrm>
            <a:off x="467544" y="282574"/>
            <a:ext cx="8244000" cy="7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GB" dirty="0"/>
              <a:t>Improved Model 2 (+ Augmentation + Rotate + Shear)</a:t>
            </a:r>
            <a:endParaRPr lang="en-GB" b="1" baseline="30000" dirty="0"/>
          </a:p>
        </p:txBody>
      </p:sp>
      <p:pic>
        <p:nvPicPr>
          <p:cNvPr id="3" name="Picture 2">
            <a:extLst>
              <a:ext uri="{FF2B5EF4-FFF2-40B4-BE49-F238E27FC236}">
                <a16:creationId xmlns:a16="http://schemas.microsoft.com/office/drawing/2014/main" id="{BF72D359-27B5-AAB5-4806-A4AA878016E7}"/>
              </a:ext>
            </a:extLst>
          </p:cNvPr>
          <p:cNvPicPr>
            <a:picLocks noChangeAspect="1"/>
          </p:cNvPicPr>
          <p:nvPr/>
        </p:nvPicPr>
        <p:blipFill>
          <a:blip r:embed="rId5"/>
          <a:stretch>
            <a:fillRect/>
          </a:stretch>
        </p:blipFill>
        <p:spPr>
          <a:xfrm>
            <a:off x="539552" y="1324734"/>
            <a:ext cx="4644000" cy="3483000"/>
          </a:xfrm>
          <a:prstGeom prst="rect">
            <a:avLst/>
          </a:prstGeom>
        </p:spPr>
      </p:pic>
      <p:sp>
        <p:nvSpPr>
          <p:cNvPr id="6" name="Rectangle 5">
            <a:extLst>
              <a:ext uri="{FF2B5EF4-FFF2-40B4-BE49-F238E27FC236}">
                <a16:creationId xmlns:a16="http://schemas.microsoft.com/office/drawing/2014/main" id="{00C00914-62F3-5AFC-5DB8-0DD15C4DB81A}"/>
              </a:ext>
            </a:extLst>
          </p:cNvPr>
          <p:cNvSpPr/>
          <p:nvPr/>
        </p:nvSpPr>
        <p:spPr>
          <a:xfrm>
            <a:off x="5292080" y="2859782"/>
            <a:ext cx="3383104" cy="1929136"/>
          </a:xfrm>
          <a:prstGeom prst="rect">
            <a:avLst/>
          </a:prstGeom>
          <a:solidFill>
            <a:schemeClr val="tx1">
              <a:lumMod val="10000"/>
              <a:lumOff val="90000"/>
            </a:schemeClr>
          </a:soli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sz="1200" b="1" dirty="0">
                <a:solidFill>
                  <a:schemeClr val="tx1"/>
                </a:solidFill>
              </a:rPr>
              <a:t>Analysis for Train-Val:</a:t>
            </a:r>
          </a:p>
          <a:p>
            <a:pPr marL="285750" indent="-285750">
              <a:spcBef>
                <a:spcPts val="600"/>
              </a:spcBef>
              <a:buFont typeface="Wingdings" panose="05000000000000000000" pitchFamily="2" charset="2"/>
              <a:buChar char="§"/>
            </a:pPr>
            <a:r>
              <a:rPr lang="en-SG" sz="1200" dirty="0">
                <a:solidFill>
                  <a:schemeClr val="tx1"/>
                </a:solidFill>
              </a:rPr>
              <a:t>This model performed similar to improved model 1</a:t>
            </a:r>
          </a:p>
          <a:p>
            <a:pPr marL="285750" indent="-285750">
              <a:spcBef>
                <a:spcPts val="600"/>
              </a:spcBef>
              <a:buFont typeface="Wingdings" panose="05000000000000000000" pitchFamily="2" charset="2"/>
              <a:buChar char="§"/>
            </a:pPr>
            <a:r>
              <a:rPr lang="en-SG" sz="1200" dirty="0">
                <a:solidFill>
                  <a:schemeClr val="tx1"/>
                </a:solidFill>
              </a:rPr>
              <a:t>Still predicting background as object</a:t>
            </a:r>
          </a:p>
          <a:p>
            <a:pPr>
              <a:spcBef>
                <a:spcPts val="600"/>
              </a:spcBef>
            </a:pPr>
            <a:r>
              <a:rPr lang="en-SG" sz="1200" b="1" dirty="0">
                <a:solidFill>
                  <a:schemeClr val="tx1"/>
                </a:solidFill>
              </a:rPr>
              <a:t>Analysis for Test: </a:t>
            </a:r>
          </a:p>
          <a:p>
            <a:pPr marL="171450" indent="-171450">
              <a:spcBef>
                <a:spcPts val="600"/>
              </a:spcBef>
              <a:buFont typeface="Wingdings" panose="05000000000000000000" pitchFamily="2" charset="2"/>
              <a:buChar char="§"/>
            </a:pPr>
            <a:r>
              <a:rPr lang="en-SG" sz="1200" b="1" dirty="0">
                <a:solidFill>
                  <a:schemeClr val="tx1"/>
                </a:solidFill>
              </a:rPr>
              <a:t>Poorer performance than improved model 1</a:t>
            </a:r>
            <a:r>
              <a:rPr lang="en-SG" sz="1200" dirty="0">
                <a:solidFill>
                  <a:schemeClr val="tx1"/>
                </a:solidFill>
              </a:rPr>
              <a:t> – likely due to excessive data augmentation on small dataset</a:t>
            </a:r>
            <a:r>
              <a:rPr lang="en-SG" sz="1200" baseline="30000" dirty="0">
                <a:solidFill>
                  <a:schemeClr val="tx1"/>
                </a:solidFill>
              </a:rPr>
              <a:t>11</a:t>
            </a:r>
            <a:endParaRPr lang="en-SG" sz="1200" b="1" baseline="30000" dirty="0">
              <a:solidFill>
                <a:schemeClr val="tx1"/>
              </a:solidFill>
            </a:endParaRPr>
          </a:p>
        </p:txBody>
      </p:sp>
      <p:sp>
        <p:nvSpPr>
          <p:cNvPr id="8" name="Rectangle 7">
            <a:extLst>
              <a:ext uri="{FF2B5EF4-FFF2-40B4-BE49-F238E27FC236}">
                <a16:creationId xmlns:a16="http://schemas.microsoft.com/office/drawing/2014/main" id="{349D4954-45FD-629D-DE39-5DDB8045FDB4}"/>
              </a:ext>
            </a:extLst>
          </p:cNvPr>
          <p:cNvSpPr/>
          <p:nvPr/>
        </p:nvSpPr>
        <p:spPr>
          <a:xfrm>
            <a:off x="539552" y="987574"/>
            <a:ext cx="464484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Roboto" panose="02000000000000000000" pitchFamily="2" charset="0"/>
                <a:ea typeface="Roboto" panose="02000000000000000000" pitchFamily="2" charset="0"/>
              </a:rPr>
              <a:t>Validation Scores</a:t>
            </a:r>
            <a:endParaRPr lang="en-SG" sz="1200" b="1" dirty="0">
              <a:solidFill>
                <a:schemeClr val="tx1"/>
              </a:solidFill>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0E9C1551-F22E-CBF1-217E-2D993B81779F}"/>
              </a:ext>
            </a:extLst>
          </p:cNvPr>
          <p:cNvSpPr/>
          <p:nvPr/>
        </p:nvSpPr>
        <p:spPr>
          <a:xfrm>
            <a:off x="5292080" y="987574"/>
            <a:ext cx="3384000" cy="25200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solidFill>
                <a:latin typeface="Roboto" panose="02000000000000000000" pitchFamily="2" charset="0"/>
                <a:ea typeface="Roboto" panose="02000000000000000000" pitchFamily="2" charset="0"/>
              </a:rPr>
              <a:t>Test Scores</a:t>
            </a:r>
            <a:endParaRPr lang="en-SG" sz="1200" b="1" dirty="0">
              <a:solidFill>
                <a:schemeClr val="bg2"/>
              </a:solidFill>
              <a:latin typeface="Roboto" panose="02000000000000000000" pitchFamily="2" charset="0"/>
              <a:ea typeface="Roboto" panose="02000000000000000000" pitchFamily="2" charset="0"/>
            </a:endParaRPr>
          </a:p>
        </p:txBody>
      </p:sp>
      <p:graphicFrame>
        <p:nvGraphicFramePr>
          <p:cNvPr id="10" name="Table 11">
            <a:extLst>
              <a:ext uri="{FF2B5EF4-FFF2-40B4-BE49-F238E27FC236}">
                <a16:creationId xmlns:a16="http://schemas.microsoft.com/office/drawing/2014/main" id="{E201A46E-F619-8F0F-58EF-15482703478F}"/>
              </a:ext>
            </a:extLst>
          </p:cNvPr>
          <p:cNvGraphicFramePr>
            <a:graphicFrameLocks noGrp="1"/>
          </p:cNvGraphicFramePr>
          <p:nvPr>
            <p:extLst>
              <p:ext uri="{D42A27DB-BD31-4B8C-83A1-F6EECF244321}">
                <p14:modId xmlns:p14="http://schemas.microsoft.com/office/powerpoint/2010/main" val="2105843359"/>
              </p:ext>
            </p:extLst>
          </p:nvPr>
        </p:nvGraphicFramePr>
        <p:xfrm>
          <a:off x="5292975" y="1324734"/>
          <a:ext cx="3383104" cy="1463040"/>
        </p:xfrm>
        <a:graphic>
          <a:graphicData uri="http://schemas.openxmlformats.org/drawingml/2006/table">
            <a:tbl>
              <a:tblPr firstRow="1" bandRow="1">
                <a:tableStyleId>{38D5F789-F7FF-4708-88E7-D03F1C3A4AAA}</a:tableStyleId>
              </a:tblPr>
              <a:tblGrid>
                <a:gridCol w="1765098">
                  <a:extLst>
                    <a:ext uri="{9D8B030D-6E8A-4147-A177-3AD203B41FA5}">
                      <a16:colId xmlns:a16="http://schemas.microsoft.com/office/drawing/2014/main" val="3157307953"/>
                    </a:ext>
                  </a:extLst>
                </a:gridCol>
                <a:gridCol w="809003">
                  <a:extLst>
                    <a:ext uri="{9D8B030D-6E8A-4147-A177-3AD203B41FA5}">
                      <a16:colId xmlns:a16="http://schemas.microsoft.com/office/drawing/2014/main" val="1505648325"/>
                    </a:ext>
                  </a:extLst>
                </a:gridCol>
                <a:gridCol w="809003">
                  <a:extLst>
                    <a:ext uri="{9D8B030D-6E8A-4147-A177-3AD203B41FA5}">
                      <a16:colId xmlns:a16="http://schemas.microsoft.com/office/drawing/2014/main" val="2911484369"/>
                    </a:ext>
                  </a:extLst>
                </a:gridCol>
              </a:tblGrid>
              <a:tr h="0">
                <a:tc>
                  <a:txBody>
                    <a:bodyPr/>
                    <a:lstStyle/>
                    <a:p>
                      <a:endParaRPr lang="en-SG" sz="1200" dirty="0"/>
                    </a:p>
                  </a:txBody>
                  <a:tcPr>
                    <a:solidFill>
                      <a:schemeClr val="bg1">
                        <a:lumMod val="90000"/>
                      </a:schemeClr>
                    </a:solidFill>
                  </a:tcPr>
                </a:tc>
                <a:tc>
                  <a:txBody>
                    <a:bodyPr/>
                    <a:lstStyle/>
                    <a:p>
                      <a:r>
                        <a:rPr lang="en-SG" sz="1200" dirty="0"/>
                        <a:t>ID Cards</a:t>
                      </a:r>
                    </a:p>
                  </a:txBody>
                  <a:tcPr>
                    <a:solidFill>
                      <a:schemeClr val="bg1">
                        <a:lumMod val="90000"/>
                      </a:schemeClr>
                    </a:solidFill>
                  </a:tcPr>
                </a:tc>
                <a:tc>
                  <a:txBody>
                    <a:bodyPr/>
                    <a:lstStyle/>
                    <a:p>
                      <a:r>
                        <a:rPr lang="en-SG" sz="1200" dirty="0"/>
                        <a:t>Passport</a:t>
                      </a:r>
                    </a:p>
                  </a:txBody>
                  <a:tcPr>
                    <a:solidFill>
                      <a:schemeClr val="bg1">
                        <a:lumMod val="90000"/>
                      </a:schemeClr>
                    </a:solidFill>
                  </a:tcPr>
                </a:tc>
                <a:extLst>
                  <a:ext uri="{0D108BD9-81ED-4DB2-BD59-A6C34878D82A}">
                    <a16:rowId xmlns:a16="http://schemas.microsoft.com/office/drawing/2014/main" val="2925326364"/>
                  </a:ext>
                </a:extLst>
              </a:tr>
              <a:tr h="0">
                <a:tc>
                  <a:txBody>
                    <a:bodyPr/>
                    <a:lstStyle/>
                    <a:p>
                      <a:r>
                        <a:rPr lang="en-SG" sz="1200" dirty="0"/>
                        <a:t>Correctly identified</a:t>
                      </a:r>
                    </a:p>
                  </a:txBody>
                  <a:tcPr/>
                </a:tc>
                <a:tc>
                  <a:txBody>
                    <a:bodyPr/>
                    <a:lstStyle/>
                    <a:p>
                      <a:r>
                        <a:rPr lang="en-SG" sz="1200" b="1" dirty="0">
                          <a:solidFill>
                            <a:srgbClr val="00823B"/>
                          </a:solidFill>
                        </a:rPr>
                        <a:t>95</a:t>
                      </a:r>
                    </a:p>
                  </a:txBody>
                  <a:tcPr/>
                </a:tc>
                <a:tc>
                  <a:txBody>
                    <a:bodyPr/>
                    <a:lstStyle/>
                    <a:p>
                      <a:r>
                        <a:rPr lang="en-SG" sz="1200" b="1" dirty="0">
                          <a:solidFill>
                            <a:srgbClr val="00823B"/>
                          </a:solidFill>
                        </a:rPr>
                        <a:t>98</a:t>
                      </a:r>
                    </a:p>
                  </a:txBody>
                  <a:tcPr/>
                </a:tc>
                <a:extLst>
                  <a:ext uri="{0D108BD9-81ED-4DB2-BD59-A6C34878D82A}">
                    <a16:rowId xmlns:a16="http://schemas.microsoft.com/office/drawing/2014/main" val="1450445671"/>
                  </a:ext>
                </a:extLst>
              </a:tr>
              <a:tr h="0">
                <a:tc>
                  <a:txBody>
                    <a:bodyPr/>
                    <a:lstStyle/>
                    <a:p>
                      <a:r>
                        <a:rPr lang="en-SG" sz="1200" dirty="0"/>
                        <a:t>Wrongly identified as the other class</a:t>
                      </a:r>
                    </a:p>
                  </a:txBody>
                  <a:tcPr/>
                </a:tc>
                <a:tc>
                  <a:txBody>
                    <a:bodyPr/>
                    <a:lstStyle/>
                    <a:p>
                      <a:r>
                        <a:rPr lang="en-SG" sz="1200" b="1" dirty="0">
                          <a:solidFill>
                            <a:srgbClr val="FF0000"/>
                          </a:solidFill>
                        </a:rPr>
                        <a:t>3</a:t>
                      </a:r>
                    </a:p>
                  </a:txBody>
                  <a:tcPr/>
                </a:tc>
                <a:tc>
                  <a:txBody>
                    <a:bodyPr/>
                    <a:lstStyle/>
                    <a:p>
                      <a:r>
                        <a:rPr lang="en-SG" sz="1200" b="1" dirty="0">
                          <a:solidFill>
                            <a:srgbClr val="FF0000"/>
                          </a:solidFill>
                        </a:rPr>
                        <a:t>2</a:t>
                      </a:r>
                    </a:p>
                  </a:txBody>
                  <a:tcPr/>
                </a:tc>
                <a:extLst>
                  <a:ext uri="{0D108BD9-81ED-4DB2-BD59-A6C34878D82A}">
                    <a16:rowId xmlns:a16="http://schemas.microsoft.com/office/drawing/2014/main" val="2664871672"/>
                  </a:ext>
                </a:extLst>
              </a:tr>
              <a:tr h="0">
                <a:tc>
                  <a:txBody>
                    <a:bodyPr/>
                    <a:lstStyle/>
                    <a:p>
                      <a:r>
                        <a:rPr lang="en-SG" sz="1200" dirty="0"/>
                        <a:t>Wrongly identified as background</a:t>
                      </a:r>
                    </a:p>
                  </a:txBody>
                  <a:tcPr/>
                </a:tc>
                <a:tc>
                  <a:txBody>
                    <a:bodyPr/>
                    <a:lstStyle/>
                    <a:p>
                      <a:r>
                        <a:rPr lang="en-SG" sz="1200" b="1" dirty="0">
                          <a:solidFill>
                            <a:srgbClr val="FF0000"/>
                          </a:solidFill>
                        </a:rPr>
                        <a:t>2</a:t>
                      </a:r>
                    </a:p>
                  </a:txBody>
                  <a:tcPr/>
                </a:tc>
                <a:tc>
                  <a:txBody>
                    <a:bodyPr/>
                    <a:lstStyle/>
                    <a:p>
                      <a:r>
                        <a:rPr lang="en-SG" sz="1200" b="0" dirty="0">
                          <a:solidFill>
                            <a:schemeClr val="tx1"/>
                          </a:solidFill>
                        </a:rPr>
                        <a:t>0</a:t>
                      </a:r>
                    </a:p>
                  </a:txBody>
                  <a:tcPr/>
                </a:tc>
                <a:extLst>
                  <a:ext uri="{0D108BD9-81ED-4DB2-BD59-A6C34878D82A}">
                    <a16:rowId xmlns:a16="http://schemas.microsoft.com/office/drawing/2014/main" val="2414162531"/>
                  </a:ext>
                </a:extLst>
              </a:tr>
            </a:tbl>
          </a:graphicData>
        </a:graphic>
      </p:graphicFrame>
    </p:spTree>
    <p:extLst>
      <p:ext uri="{BB962C8B-B14F-4D97-AF65-F5344CB8AC3E}">
        <p14:creationId xmlns:p14="http://schemas.microsoft.com/office/powerpoint/2010/main" val="3794792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8" name="Google Shape;308;p27"/>
          <p:cNvSpPr/>
          <p:nvPr/>
        </p:nvSpPr>
        <p:spPr>
          <a:xfrm>
            <a:off x="788436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1192443" y="4731990"/>
            <a:ext cx="6979957" cy="3619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900" dirty="0"/>
              <a:t>[12] Small datasets can benefit from data augmentation techniques (</a:t>
            </a:r>
            <a:r>
              <a:rPr lang="en-SG" sz="900" dirty="0">
                <a:hlinkClick r:id="rId3"/>
              </a:rPr>
              <a:t>The Analytics Club</a:t>
            </a:r>
            <a:r>
              <a:rPr lang="en-SG" sz="900" dirty="0"/>
              <a:t>, </a:t>
            </a:r>
            <a:r>
              <a:rPr lang="en-SG" sz="900" dirty="0">
                <a:hlinkClick r:id="rId4"/>
              </a:rPr>
              <a:t>Datacamp</a:t>
            </a:r>
            <a:r>
              <a:rPr lang="en-SG" sz="900" dirty="0"/>
              <a:t>)</a:t>
            </a: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629361"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47832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307;p27">
            <a:extLst>
              <a:ext uri="{FF2B5EF4-FFF2-40B4-BE49-F238E27FC236}">
                <a16:creationId xmlns:a16="http://schemas.microsoft.com/office/drawing/2014/main" id="{D7A32794-B376-C08E-AECB-4EEBF8A0CA43}"/>
              </a:ext>
            </a:extLst>
          </p:cNvPr>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5" name="Google Shape;260;p26">
            <a:extLst>
              <a:ext uri="{FF2B5EF4-FFF2-40B4-BE49-F238E27FC236}">
                <a16:creationId xmlns:a16="http://schemas.microsoft.com/office/drawing/2014/main" id="{3852B01C-FC15-0B0E-087E-C9974CF217A9}"/>
              </a:ext>
            </a:extLst>
          </p:cNvPr>
          <p:cNvSpPr txBox="1">
            <a:spLocks/>
          </p:cNvSpPr>
          <p:nvPr/>
        </p:nvSpPr>
        <p:spPr>
          <a:xfrm>
            <a:off x="467544" y="282574"/>
            <a:ext cx="8244000" cy="7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GB" dirty="0"/>
              <a:t>Improved Model 3 (+ Augmentation + 2x Training Data)</a:t>
            </a:r>
            <a:endParaRPr lang="en-GB" b="1" baseline="30000" dirty="0"/>
          </a:p>
        </p:txBody>
      </p:sp>
      <p:sp>
        <p:nvSpPr>
          <p:cNvPr id="2" name="Rectangle 1">
            <a:extLst>
              <a:ext uri="{FF2B5EF4-FFF2-40B4-BE49-F238E27FC236}">
                <a16:creationId xmlns:a16="http://schemas.microsoft.com/office/drawing/2014/main" id="{7989F8FD-C7C2-4C96-23E1-8137568E1AB1}"/>
              </a:ext>
            </a:extLst>
          </p:cNvPr>
          <p:cNvSpPr/>
          <p:nvPr/>
        </p:nvSpPr>
        <p:spPr>
          <a:xfrm>
            <a:off x="539552" y="987574"/>
            <a:ext cx="464484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Roboto" panose="02000000000000000000" pitchFamily="2" charset="0"/>
                <a:ea typeface="Roboto" panose="02000000000000000000" pitchFamily="2" charset="0"/>
              </a:rPr>
              <a:t>Validation Scores</a:t>
            </a:r>
            <a:endParaRPr lang="en-SG" sz="1200" b="1" dirty="0">
              <a:solidFill>
                <a:schemeClr val="tx1"/>
              </a:solidFill>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7A3736FB-FD42-3BAA-AAEC-8FB18A6BFECF}"/>
              </a:ext>
            </a:extLst>
          </p:cNvPr>
          <p:cNvSpPr/>
          <p:nvPr/>
        </p:nvSpPr>
        <p:spPr>
          <a:xfrm>
            <a:off x="5292080" y="987574"/>
            <a:ext cx="3383480" cy="25200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solidFill>
                <a:latin typeface="Roboto" panose="02000000000000000000" pitchFamily="2" charset="0"/>
                <a:ea typeface="Roboto" panose="02000000000000000000" pitchFamily="2" charset="0"/>
              </a:rPr>
              <a:t>Test Scores</a:t>
            </a:r>
            <a:endParaRPr lang="en-SG" sz="1200" b="1" dirty="0">
              <a:solidFill>
                <a:schemeClr val="bg2"/>
              </a:solidFill>
              <a:latin typeface="Roboto" panose="02000000000000000000" pitchFamily="2" charset="0"/>
              <a:ea typeface="Roboto" panose="02000000000000000000" pitchFamily="2" charset="0"/>
            </a:endParaRPr>
          </a:p>
        </p:txBody>
      </p:sp>
      <p:graphicFrame>
        <p:nvGraphicFramePr>
          <p:cNvPr id="6" name="Table 11">
            <a:extLst>
              <a:ext uri="{FF2B5EF4-FFF2-40B4-BE49-F238E27FC236}">
                <a16:creationId xmlns:a16="http://schemas.microsoft.com/office/drawing/2014/main" id="{7D93B48F-A4A7-91F0-7BB9-F7C077DFA4CD}"/>
              </a:ext>
            </a:extLst>
          </p:cNvPr>
          <p:cNvGraphicFramePr>
            <a:graphicFrameLocks noGrp="1"/>
          </p:cNvGraphicFramePr>
          <p:nvPr>
            <p:extLst>
              <p:ext uri="{D42A27DB-BD31-4B8C-83A1-F6EECF244321}">
                <p14:modId xmlns:p14="http://schemas.microsoft.com/office/powerpoint/2010/main" val="749977313"/>
              </p:ext>
            </p:extLst>
          </p:nvPr>
        </p:nvGraphicFramePr>
        <p:xfrm>
          <a:off x="5292975" y="1324734"/>
          <a:ext cx="3383480" cy="1463040"/>
        </p:xfrm>
        <a:graphic>
          <a:graphicData uri="http://schemas.openxmlformats.org/drawingml/2006/table">
            <a:tbl>
              <a:tblPr firstRow="1" bandRow="1">
                <a:tableStyleId>{38D5F789-F7FF-4708-88E7-D03F1C3A4AAA}</a:tableStyleId>
              </a:tblPr>
              <a:tblGrid>
                <a:gridCol w="1765294">
                  <a:extLst>
                    <a:ext uri="{9D8B030D-6E8A-4147-A177-3AD203B41FA5}">
                      <a16:colId xmlns:a16="http://schemas.microsoft.com/office/drawing/2014/main" val="3157307953"/>
                    </a:ext>
                  </a:extLst>
                </a:gridCol>
                <a:gridCol w="809093">
                  <a:extLst>
                    <a:ext uri="{9D8B030D-6E8A-4147-A177-3AD203B41FA5}">
                      <a16:colId xmlns:a16="http://schemas.microsoft.com/office/drawing/2014/main" val="1505648325"/>
                    </a:ext>
                  </a:extLst>
                </a:gridCol>
                <a:gridCol w="809093">
                  <a:extLst>
                    <a:ext uri="{9D8B030D-6E8A-4147-A177-3AD203B41FA5}">
                      <a16:colId xmlns:a16="http://schemas.microsoft.com/office/drawing/2014/main" val="2911484369"/>
                    </a:ext>
                  </a:extLst>
                </a:gridCol>
              </a:tblGrid>
              <a:tr h="0">
                <a:tc>
                  <a:txBody>
                    <a:bodyPr/>
                    <a:lstStyle/>
                    <a:p>
                      <a:endParaRPr lang="en-SG" sz="1200" dirty="0"/>
                    </a:p>
                  </a:txBody>
                  <a:tcPr>
                    <a:solidFill>
                      <a:schemeClr val="bg1">
                        <a:lumMod val="90000"/>
                      </a:schemeClr>
                    </a:solidFill>
                  </a:tcPr>
                </a:tc>
                <a:tc>
                  <a:txBody>
                    <a:bodyPr/>
                    <a:lstStyle/>
                    <a:p>
                      <a:r>
                        <a:rPr lang="en-SG" sz="1200" dirty="0"/>
                        <a:t>ID Cards</a:t>
                      </a:r>
                    </a:p>
                  </a:txBody>
                  <a:tcPr>
                    <a:solidFill>
                      <a:schemeClr val="bg1">
                        <a:lumMod val="90000"/>
                      </a:schemeClr>
                    </a:solidFill>
                  </a:tcPr>
                </a:tc>
                <a:tc>
                  <a:txBody>
                    <a:bodyPr/>
                    <a:lstStyle/>
                    <a:p>
                      <a:r>
                        <a:rPr lang="en-SG" sz="1200" dirty="0"/>
                        <a:t>Passport</a:t>
                      </a:r>
                    </a:p>
                  </a:txBody>
                  <a:tcPr>
                    <a:solidFill>
                      <a:schemeClr val="bg1">
                        <a:lumMod val="90000"/>
                      </a:schemeClr>
                    </a:solidFill>
                  </a:tcPr>
                </a:tc>
                <a:extLst>
                  <a:ext uri="{0D108BD9-81ED-4DB2-BD59-A6C34878D82A}">
                    <a16:rowId xmlns:a16="http://schemas.microsoft.com/office/drawing/2014/main" val="2925326364"/>
                  </a:ext>
                </a:extLst>
              </a:tr>
              <a:tr h="0">
                <a:tc>
                  <a:txBody>
                    <a:bodyPr/>
                    <a:lstStyle/>
                    <a:p>
                      <a:r>
                        <a:rPr lang="en-SG" sz="1200" dirty="0"/>
                        <a:t>Correctly identified</a:t>
                      </a:r>
                    </a:p>
                  </a:txBody>
                  <a:tcPr/>
                </a:tc>
                <a:tc>
                  <a:txBody>
                    <a:bodyPr/>
                    <a:lstStyle/>
                    <a:p>
                      <a:r>
                        <a:rPr lang="en-SG" sz="1200" b="1" dirty="0">
                          <a:solidFill>
                            <a:srgbClr val="00823B"/>
                          </a:solidFill>
                        </a:rPr>
                        <a:t>96</a:t>
                      </a:r>
                    </a:p>
                  </a:txBody>
                  <a:tcPr/>
                </a:tc>
                <a:tc>
                  <a:txBody>
                    <a:bodyPr/>
                    <a:lstStyle/>
                    <a:p>
                      <a:r>
                        <a:rPr lang="en-SG" sz="1200" b="1" dirty="0">
                          <a:solidFill>
                            <a:srgbClr val="00823B"/>
                          </a:solidFill>
                        </a:rPr>
                        <a:t>100</a:t>
                      </a:r>
                    </a:p>
                  </a:txBody>
                  <a:tcPr/>
                </a:tc>
                <a:extLst>
                  <a:ext uri="{0D108BD9-81ED-4DB2-BD59-A6C34878D82A}">
                    <a16:rowId xmlns:a16="http://schemas.microsoft.com/office/drawing/2014/main" val="1450445671"/>
                  </a:ext>
                </a:extLst>
              </a:tr>
              <a:tr h="0">
                <a:tc>
                  <a:txBody>
                    <a:bodyPr/>
                    <a:lstStyle/>
                    <a:p>
                      <a:r>
                        <a:rPr lang="en-SG" sz="1200" dirty="0"/>
                        <a:t>Wrongly identified as the other class</a:t>
                      </a:r>
                    </a:p>
                  </a:txBody>
                  <a:tcPr/>
                </a:tc>
                <a:tc>
                  <a:txBody>
                    <a:bodyPr/>
                    <a:lstStyle/>
                    <a:p>
                      <a:r>
                        <a:rPr lang="en-SG" sz="1200" b="1" dirty="0">
                          <a:solidFill>
                            <a:srgbClr val="FF0000"/>
                          </a:solidFill>
                        </a:rPr>
                        <a:t>1</a:t>
                      </a:r>
                    </a:p>
                  </a:txBody>
                  <a:tcPr/>
                </a:tc>
                <a:tc>
                  <a:txBody>
                    <a:bodyPr/>
                    <a:lstStyle/>
                    <a:p>
                      <a:r>
                        <a:rPr lang="en-SG" sz="1200" b="0" dirty="0">
                          <a:solidFill>
                            <a:schemeClr val="tx1"/>
                          </a:solidFill>
                        </a:rPr>
                        <a:t>0</a:t>
                      </a:r>
                    </a:p>
                  </a:txBody>
                  <a:tcPr/>
                </a:tc>
                <a:extLst>
                  <a:ext uri="{0D108BD9-81ED-4DB2-BD59-A6C34878D82A}">
                    <a16:rowId xmlns:a16="http://schemas.microsoft.com/office/drawing/2014/main" val="2664871672"/>
                  </a:ext>
                </a:extLst>
              </a:tr>
              <a:tr h="0">
                <a:tc>
                  <a:txBody>
                    <a:bodyPr/>
                    <a:lstStyle/>
                    <a:p>
                      <a:r>
                        <a:rPr lang="en-SG" sz="1200" dirty="0"/>
                        <a:t>Wrongly identified as background</a:t>
                      </a:r>
                    </a:p>
                  </a:txBody>
                  <a:tcPr/>
                </a:tc>
                <a:tc>
                  <a:txBody>
                    <a:bodyPr/>
                    <a:lstStyle/>
                    <a:p>
                      <a:r>
                        <a:rPr lang="en-SG" sz="1200" b="1" dirty="0">
                          <a:solidFill>
                            <a:srgbClr val="FF0000"/>
                          </a:solidFill>
                        </a:rPr>
                        <a:t>3</a:t>
                      </a:r>
                    </a:p>
                  </a:txBody>
                  <a:tcPr/>
                </a:tc>
                <a:tc>
                  <a:txBody>
                    <a:bodyPr/>
                    <a:lstStyle/>
                    <a:p>
                      <a:r>
                        <a:rPr lang="en-SG" sz="1200" b="0" dirty="0">
                          <a:solidFill>
                            <a:schemeClr val="tx1"/>
                          </a:solidFill>
                        </a:rPr>
                        <a:t>0</a:t>
                      </a:r>
                    </a:p>
                  </a:txBody>
                  <a:tcPr/>
                </a:tc>
                <a:extLst>
                  <a:ext uri="{0D108BD9-81ED-4DB2-BD59-A6C34878D82A}">
                    <a16:rowId xmlns:a16="http://schemas.microsoft.com/office/drawing/2014/main" val="2414162531"/>
                  </a:ext>
                </a:extLst>
              </a:tr>
            </a:tbl>
          </a:graphicData>
        </a:graphic>
      </p:graphicFrame>
      <p:sp>
        <p:nvSpPr>
          <p:cNvPr id="10" name="Rectangle 9">
            <a:extLst>
              <a:ext uri="{FF2B5EF4-FFF2-40B4-BE49-F238E27FC236}">
                <a16:creationId xmlns:a16="http://schemas.microsoft.com/office/drawing/2014/main" id="{4E932414-20D1-8319-7162-9988972004F8}"/>
              </a:ext>
            </a:extLst>
          </p:cNvPr>
          <p:cNvSpPr/>
          <p:nvPr/>
        </p:nvSpPr>
        <p:spPr>
          <a:xfrm>
            <a:off x="5292080" y="2859782"/>
            <a:ext cx="3384376" cy="1929136"/>
          </a:xfrm>
          <a:prstGeom prst="rect">
            <a:avLst/>
          </a:prstGeom>
          <a:solidFill>
            <a:schemeClr val="tx1">
              <a:lumMod val="10000"/>
              <a:lumOff val="90000"/>
            </a:schemeClr>
          </a:soli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sz="1200" b="1" dirty="0">
                <a:solidFill>
                  <a:schemeClr val="tx1"/>
                </a:solidFill>
              </a:rPr>
              <a:t>Analysis for Train-Val:</a:t>
            </a:r>
          </a:p>
          <a:p>
            <a:pPr marL="285750" indent="-285750">
              <a:spcBef>
                <a:spcPts val="600"/>
              </a:spcBef>
              <a:buFont typeface="Wingdings" panose="05000000000000000000" pitchFamily="2" charset="2"/>
              <a:buChar char="§"/>
            </a:pPr>
            <a:r>
              <a:rPr lang="en-SG" sz="1200" dirty="0">
                <a:solidFill>
                  <a:schemeClr val="tx1"/>
                </a:solidFill>
              </a:rPr>
              <a:t>This model performed well</a:t>
            </a:r>
          </a:p>
          <a:p>
            <a:pPr>
              <a:spcBef>
                <a:spcPts val="600"/>
              </a:spcBef>
            </a:pPr>
            <a:r>
              <a:rPr lang="en-SG" sz="1200" b="1" dirty="0">
                <a:solidFill>
                  <a:schemeClr val="tx1"/>
                </a:solidFill>
              </a:rPr>
              <a:t>Analysis for Test: </a:t>
            </a:r>
          </a:p>
          <a:p>
            <a:pPr marL="171450" indent="-171450">
              <a:spcBef>
                <a:spcPts val="600"/>
              </a:spcBef>
              <a:buFont typeface="Wingdings" panose="05000000000000000000" pitchFamily="2" charset="2"/>
              <a:buChar char="§"/>
            </a:pPr>
            <a:r>
              <a:rPr lang="en-SG" sz="1200" b="1" dirty="0">
                <a:solidFill>
                  <a:schemeClr val="tx1"/>
                </a:solidFill>
              </a:rPr>
              <a:t>Best performance thus far, </a:t>
            </a:r>
            <a:r>
              <a:rPr lang="en-SG" sz="1200" dirty="0">
                <a:solidFill>
                  <a:schemeClr val="tx1"/>
                </a:solidFill>
              </a:rPr>
              <a:t>although only a small improvement from improved model 1</a:t>
            </a:r>
            <a:endParaRPr lang="en-SG" sz="1200" baseline="30000" dirty="0">
              <a:solidFill>
                <a:schemeClr val="tx1"/>
              </a:solidFill>
            </a:endParaRPr>
          </a:p>
          <a:p>
            <a:pPr marL="171450" indent="-171450">
              <a:spcBef>
                <a:spcPts val="600"/>
              </a:spcBef>
              <a:buFont typeface="Wingdings" panose="05000000000000000000" pitchFamily="2" charset="2"/>
              <a:buChar char="§"/>
            </a:pPr>
            <a:r>
              <a:rPr lang="en-SG" sz="1200" b="1" dirty="0">
                <a:solidFill>
                  <a:schemeClr val="tx1"/>
                </a:solidFill>
              </a:rPr>
              <a:t>Increasing data size through augmentation can lead to some improvements</a:t>
            </a:r>
            <a:r>
              <a:rPr lang="en-SG" sz="1200" baseline="30000" dirty="0">
                <a:solidFill>
                  <a:schemeClr val="tx1"/>
                </a:solidFill>
              </a:rPr>
              <a:t>12</a:t>
            </a:r>
          </a:p>
        </p:txBody>
      </p:sp>
      <p:pic>
        <p:nvPicPr>
          <p:cNvPr id="9" name="Picture 8">
            <a:extLst>
              <a:ext uri="{FF2B5EF4-FFF2-40B4-BE49-F238E27FC236}">
                <a16:creationId xmlns:a16="http://schemas.microsoft.com/office/drawing/2014/main" id="{0860632F-B0C0-272F-0807-413939FB62A0}"/>
              </a:ext>
            </a:extLst>
          </p:cNvPr>
          <p:cNvPicPr>
            <a:picLocks noChangeAspect="1"/>
          </p:cNvPicPr>
          <p:nvPr/>
        </p:nvPicPr>
        <p:blipFill>
          <a:blip r:embed="rId5"/>
          <a:stretch>
            <a:fillRect/>
          </a:stretch>
        </p:blipFill>
        <p:spPr>
          <a:xfrm>
            <a:off x="542428" y="1320998"/>
            <a:ext cx="4644000" cy="3483000"/>
          </a:xfrm>
          <a:prstGeom prst="rect">
            <a:avLst/>
          </a:prstGeom>
        </p:spPr>
      </p:pic>
    </p:spTree>
    <p:extLst>
      <p:ext uri="{BB962C8B-B14F-4D97-AF65-F5344CB8AC3E}">
        <p14:creationId xmlns:p14="http://schemas.microsoft.com/office/powerpoint/2010/main" val="4263825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16" name="Google Shape;303;p27">
            <a:extLst>
              <a:ext uri="{FF2B5EF4-FFF2-40B4-BE49-F238E27FC236}">
                <a16:creationId xmlns:a16="http://schemas.microsoft.com/office/drawing/2014/main" id="{7BFD9145-164A-6C4E-DE21-B43A8D609473}"/>
              </a:ext>
            </a:extLst>
          </p:cNvPr>
          <p:cNvGrpSpPr/>
          <p:nvPr/>
        </p:nvGrpSpPr>
        <p:grpSpPr>
          <a:xfrm rot="-899982">
            <a:off x="8072324" y="3983842"/>
            <a:ext cx="1773045" cy="1773045"/>
            <a:chOff x="599416" y="954576"/>
            <a:chExt cx="1726444" cy="1726444"/>
          </a:xfrm>
        </p:grpSpPr>
        <p:sp>
          <p:nvSpPr>
            <p:cNvPr id="17" name="Google Shape;304;p27">
              <a:extLst>
                <a:ext uri="{FF2B5EF4-FFF2-40B4-BE49-F238E27FC236}">
                  <a16:creationId xmlns:a16="http://schemas.microsoft.com/office/drawing/2014/main" id="{FE1D3A34-C89A-0EBC-AF93-96A3AD7821D3}"/>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5;p27">
              <a:extLst>
                <a:ext uri="{FF2B5EF4-FFF2-40B4-BE49-F238E27FC236}">
                  <a16:creationId xmlns:a16="http://schemas.microsoft.com/office/drawing/2014/main" id="{77F80CDF-B9A9-1E95-A1B5-0A1D31B1A875}"/>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06;p27">
            <a:extLst>
              <a:ext uri="{FF2B5EF4-FFF2-40B4-BE49-F238E27FC236}">
                <a16:creationId xmlns:a16="http://schemas.microsoft.com/office/drawing/2014/main" id="{ED3955EC-B912-6FFA-56DE-C69E8E9F03DA}"/>
              </a:ext>
            </a:extLst>
          </p:cNvPr>
          <p:cNvSpPr/>
          <p:nvPr/>
        </p:nvSpPr>
        <p:spPr>
          <a:xfrm>
            <a:off x="8223356"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32352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307;p27">
            <a:extLst>
              <a:ext uri="{FF2B5EF4-FFF2-40B4-BE49-F238E27FC236}">
                <a16:creationId xmlns:a16="http://schemas.microsoft.com/office/drawing/2014/main" id="{F99B5065-D3D2-E80B-8C13-C716586E5BE2}"/>
              </a:ext>
            </a:extLst>
          </p:cNvPr>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5" name="Google Shape;260;p26">
            <a:extLst>
              <a:ext uri="{FF2B5EF4-FFF2-40B4-BE49-F238E27FC236}">
                <a16:creationId xmlns:a16="http://schemas.microsoft.com/office/drawing/2014/main" id="{A969B741-5F51-A399-97C8-CCBEFBD0239E}"/>
              </a:ext>
            </a:extLst>
          </p:cNvPr>
          <p:cNvSpPr txBox="1">
            <a:spLocks/>
          </p:cNvSpPr>
          <p:nvPr/>
        </p:nvSpPr>
        <p:spPr>
          <a:xfrm>
            <a:off x="467544" y="282574"/>
            <a:ext cx="8244000" cy="7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GB" dirty="0"/>
              <a:t>Model Test Performance Comparison</a:t>
            </a:r>
            <a:endParaRPr lang="en-GB" b="1" baseline="30000" dirty="0"/>
          </a:p>
        </p:txBody>
      </p:sp>
      <p:graphicFrame>
        <p:nvGraphicFramePr>
          <p:cNvPr id="10" name="Table 11">
            <a:extLst>
              <a:ext uri="{FF2B5EF4-FFF2-40B4-BE49-F238E27FC236}">
                <a16:creationId xmlns:a16="http://schemas.microsoft.com/office/drawing/2014/main" id="{E201A46E-F619-8F0F-58EF-15482703478F}"/>
              </a:ext>
            </a:extLst>
          </p:cNvPr>
          <p:cNvGraphicFramePr>
            <a:graphicFrameLocks noGrp="1"/>
          </p:cNvGraphicFramePr>
          <p:nvPr>
            <p:extLst>
              <p:ext uri="{D42A27DB-BD31-4B8C-83A1-F6EECF244321}">
                <p14:modId xmlns:p14="http://schemas.microsoft.com/office/powerpoint/2010/main" val="353315493"/>
              </p:ext>
            </p:extLst>
          </p:nvPr>
        </p:nvGraphicFramePr>
        <p:xfrm>
          <a:off x="107504" y="1246222"/>
          <a:ext cx="8928000" cy="3169920"/>
        </p:xfrm>
        <a:graphic>
          <a:graphicData uri="http://schemas.openxmlformats.org/drawingml/2006/table">
            <a:tbl>
              <a:tblPr firstRow="1" bandRow="1">
                <a:tableStyleId>{38D5F789-F7FF-4708-88E7-D03F1C3A4AAA}</a:tableStyleId>
              </a:tblPr>
              <a:tblGrid>
                <a:gridCol w="1728000">
                  <a:extLst>
                    <a:ext uri="{9D8B030D-6E8A-4147-A177-3AD203B41FA5}">
                      <a16:colId xmlns:a16="http://schemas.microsoft.com/office/drawing/2014/main" val="3157307953"/>
                    </a:ext>
                  </a:extLst>
                </a:gridCol>
                <a:gridCol w="900000">
                  <a:extLst>
                    <a:ext uri="{9D8B030D-6E8A-4147-A177-3AD203B41FA5}">
                      <a16:colId xmlns:a16="http://schemas.microsoft.com/office/drawing/2014/main" val="1505648325"/>
                    </a:ext>
                  </a:extLst>
                </a:gridCol>
                <a:gridCol w="900000">
                  <a:extLst>
                    <a:ext uri="{9D8B030D-6E8A-4147-A177-3AD203B41FA5}">
                      <a16:colId xmlns:a16="http://schemas.microsoft.com/office/drawing/2014/main" val="2911484369"/>
                    </a:ext>
                  </a:extLst>
                </a:gridCol>
                <a:gridCol w="900000">
                  <a:extLst>
                    <a:ext uri="{9D8B030D-6E8A-4147-A177-3AD203B41FA5}">
                      <a16:colId xmlns:a16="http://schemas.microsoft.com/office/drawing/2014/main" val="1498344465"/>
                    </a:ext>
                  </a:extLst>
                </a:gridCol>
                <a:gridCol w="900000">
                  <a:extLst>
                    <a:ext uri="{9D8B030D-6E8A-4147-A177-3AD203B41FA5}">
                      <a16:colId xmlns:a16="http://schemas.microsoft.com/office/drawing/2014/main" val="3253694996"/>
                    </a:ext>
                  </a:extLst>
                </a:gridCol>
                <a:gridCol w="900000">
                  <a:extLst>
                    <a:ext uri="{9D8B030D-6E8A-4147-A177-3AD203B41FA5}">
                      <a16:colId xmlns:a16="http://schemas.microsoft.com/office/drawing/2014/main" val="3513232876"/>
                    </a:ext>
                  </a:extLst>
                </a:gridCol>
                <a:gridCol w="900000">
                  <a:extLst>
                    <a:ext uri="{9D8B030D-6E8A-4147-A177-3AD203B41FA5}">
                      <a16:colId xmlns:a16="http://schemas.microsoft.com/office/drawing/2014/main" val="527977517"/>
                    </a:ext>
                  </a:extLst>
                </a:gridCol>
                <a:gridCol w="900000">
                  <a:extLst>
                    <a:ext uri="{9D8B030D-6E8A-4147-A177-3AD203B41FA5}">
                      <a16:colId xmlns:a16="http://schemas.microsoft.com/office/drawing/2014/main" val="1361822572"/>
                    </a:ext>
                  </a:extLst>
                </a:gridCol>
                <a:gridCol w="900000">
                  <a:extLst>
                    <a:ext uri="{9D8B030D-6E8A-4147-A177-3AD203B41FA5}">
                      <a16:colId xmlns:a16="http://schemas.microsoft.com/office/drawing/2014/main" val="2591366057"/>
                    </a:ext>
                  </a:extLst>
                </a:gridCol>
              </a:tblGrid>
              <a:tr h="0">
                <a:tc>
                  <a:txBody>
                    <a:bodyPr/>
                    <a:lstStyle/>
                    <a:p>
                      <a:endParaRPr lang="en-SG" sz="1400" dirty="0"/>
                    </a:p>
                  </a:txBody>
                  <a:tcPr>
                    <a:solidFill>
                      <a:schemeClr val="bg2">
                        <a:lumMod val="20000"/>
                        <a:lumOff val="80000"/>
                      </a:schemeClr>
                    </a:solidFill>
                  </a:tcPr>
                </a:tc>
                <a:tc gridSpan="2">
                  <a:txBody>
                    <a:bodyPr/>
                    <a:lstStyle/>
                    <a:p>
                      <a:pPr algn="ctr"/>
                      <a:r>
                        <a:rPr lang="en-SG" sz="1400" b="1" dirty="0"/>
                        <a:t>Baseline</a:t>
                      </a:r>
                    </a:p>
                  </a:txBody>
                  <a:tcPr>
                    <a:solidFill>
                      <a:schemeClr val="bg2">
                        <a:lumMod val="20000"/>
                        <a:lumOff val="80000"/>
                      </a:schemeClr>
                    </a:solidFill>
                  </a:tcPr>
                </a:tc>
                <a:tc hMerge="1">
                  <a:txBody>
                    <a:bodyPr/>
                    <a:lstStyle/>
                    <a:p>
                      <a:endParaRPr lang="en-SG" sz="1200" dirty="0"/>
                    </a:p>
                  </a:txBody>
                  <a:tcPr>
                    <a:solidFill>
                      <a:schemeClr val="bg1">
                        <a:lumMod val="90000"/>
                      </a:schemeClr>
                    </a:solidFill>
                  </a:tcPr>
                </a:tc>
                <a:tc gridSpan="2">
                  <a:txBody>
                    <a:bodyPr/>
                    <a:lstStyle/>
                    <a:p>
                      <a:pPr algn="ctr"/>
                      <a:r>
                        <a:rPr lang="en-SG" sz="1400" b="1" dirty="0"/>
                        <a:t>Improved 1</a:t>
                      </a:r>
                    </a:p>
                  </a:txBody>
                  <a:tcPr>
                    <a:solidFill>
                      <a:schemeClr val="bg2">
                        <a:lumMod val="40000"/>
                        <a:lumOff val="60000"/>
                      </a:schemeClr>
                    </a:solidFill>
                  </a:tcPr>
                </a:tc>
                <a:tc hMerge="1">
                  <a:txBody>
                    <a:bodyPr/>
                    <a:lstStyle/>
                    <a:p>
                      <a:endParaRPr lang="en-SG" sz="1200" dirty="0"/>
                    </a:p>
                  </a:txBody>
                  <a:tcPr>
                    <a:solidFill>
                      <a:schemeClr val="bg1">
                        <a:lumMod val="90000"/>
                      </a:schemeClr>
                    </a:solidFill>
                  </a:tcPr>
                </a:tc>
                <a:tc gridSpan="2">
                  <a:txBody>
                    <a:bodyPr/>
                    <a:lstStyle/>
                    <a:p>
                      <a:pPr algn="ctr"/>
                      <a:r>
                        <a:rPr lang="en-SG" sz="1400" b="1" dirty="0"/>
                        <a:t>Improved 2</a:t>
                      </a:r>
                    </a:p>
                  </a:txBody>
                  <a:tcPr>
                    <a:solidFill>
                      <a:schemeClr val="bg2">
                        <a:lumMod val="60000"/>
                        <a:lumOff val="40000"/>
                      </a:schemeClr>
                    </a:solidFill>
                  </a:tcPr>
                </a:tc>
                <a:tc hMerge="1">
                  <a:txBody>
                    <a:bodyPr/>
                    <a:lstStyle/>
                    <a:p>
                      <a:endParaRPr lang="en-SG" sz="1200" dirty="0"/>
                    </a:p>
                  </a:txBody>
                  <a:tcPr>
                    <a:solidFill>
                      <a:schemeClr val="bg1">
                        <a:lumMod val="90000"/>
                      </a:schemeClr>
                    </a:solidFill>
                  </a:tcPr>
                </a:tc>
                <a:tc gridSpan="2">
                  <a:txBody>
                    <a:bodyPr/>
                    <a:lstStyle/>
                    <a:p>
                      <a:pPr algn="ctr"/>
                      <a:r>
                        <a:rPr lang="en-SG" sz="1400" b="1" dirty="0"/>
                        <a:t>Improved 3</a:t>
                      </a:r>
                    </a:p>
                    <a:p>
                      <a:pPr algn="ctr"/>
                      <a:r>
                        <a:rPr lang="en-SG" sz="1200" b="1" dirty="0"/>
                        <a:t>*best performance*</a:t>
                      </a:r>
                    </a:p>
                  </a:txBody>
                  <a:tcPr>
                    <a:solidFill>
                      <a:schemeClr val="bg2"/>
                    </a:solidFill>
                  </a:tcPr>
                </a:tc>
                <a:tc hMerge="1">
                  <a:txBody>
                    <a:bodyPr/>
                    <a:lstStyle/>
                    <a:p>
                      <a:endParaRPr lang="en-SG" sz="1200" dirty="0"/>
                    </a:p>
                  </a:txBody>
                  <a:tcPr>
                    <a:solidFill>
                      <a:schemeClr val="bg1">
                        <a:lumMod val="90000"/>
                      </a:schemeClr>
                    </a:solidFill>
                  </a:tcPr>
                </a:tc>
                <a:extLst>
                  <a:ext uri="{0D108BD9-81ED-4DB2-BD59-A6C34878D82A}">
                    <a16:rowId xmlns:a16="http://schemas.microsoft.com/office/drawing/2014/main" val="161712806"/>
                  </a:ext>
                </a:extLst>
              </a:tr>
              <a:tr h="0">
                <a:tc>
                  <a:txBody>
                    <a:bodyPr/>
                    <a:lstStyle/>
                    <a:p>
                      <a:endParaRPr lang="en-SG" sz="1400" dirty="0"/>
                    </a:p>
                  </a:txBody>
                  <a:tcPr>
                    <a:solidFill>
                      <a:schemeClr val="bg1">
                        <a:lumMod val="90000"/>
                      </a:schemeClr>
                    </a:solidFill>
                  </a:tcPr>
                </a:tc>
                <a:tc>
                  <a:txBody>
                    <a:bodyPr/>
                    <a:lstStyle/>
                    <a:p>
                      <a:r>
                        <a:rPr lang="en-SG" sz="1400" dirty="0"/>
                        <a:t>ID Cards</a:t>
                      </a:r>
                    </a:p>
                  </a:txBody>
                  <a:tcPr>
                    <a:solidFill>
                      <a:schemeClr val="bg1">
                        <a:lumMod val="90000"/>
                      </a:schemeClr>
                    </a:solidFill>
                  </a:tcPr>
                </a:tc>
                <a:tc>
                  <a:txBody>
                    <a:bodyPr/>
                    <a:lstStyle/>
                    <a:p>
                      <a:r>
                        <a:rPr lang="en-SG" sz="1400" dirty="0"/>
                        <a:t>Passport</a:t>
                      </a:r>
                    </a:p>
                  </a:txBody>
                  <a:tcPr>
                    <a:solidFill>
                      <a:schemeClr val="bg1">
                        <a:lumMod val="90000"/>
                      </a:schemeClr>
                    </a:solidFill>
                  </a:tcPr>
                </a:tc>
                <a:tc>
                  <a:txBody>
                    <a:bodyPr/>
                    <a:lstStyle/>
                    <a:p>
                      <a:r>
                        <a:rPr lang="en-SG" sz="1400" dirty="0"/>
                        <a:t>ID Cards</a:t>
                      </a:r>
                    </a:p>
                  </a:txBody>
                  <a:tcPr>
                    <a:solidFill>
                      <a:schemeClr val="bg1">
                        <a:lumMod val="90000"/>
                      </a:schemeClr>
                    </a:solidFill>
                  </a:tcPr>
                </a:tc>
                <a:tc>
                  <a:txBody>
                    <a:bodyPr/>
                    <a:lstStyle/>
                    <a:p>
                      <a:r>
                        <a:rPr lang="en-SG" sz="1400" dirty="0"/>
                        <a:t>Passport</a:t>
                      </a:r>
                    </a:p>
                  </a:txBody>
                  <a:tcPr>
                    <a:solidFill>
                      <a:schemeClr val="bg1">
                        <a:lumMod val="90000"/>
                      </a:schemeClr>
                    </a:solidFill>
                  </a:tcPr>
                </a:tc>
                <a:tc>
                  <a:txBody>
                    <a:bodyPr/>
                    <a:lstStyle/>
                    <a:p>
                      <a:r>
                        <a:rPr lang="en-SG" sz="1400" dirty="0"/>
                        <a:t>ID Cards</a:t>
                      </a:r>
                    </a:p>
                  </a:txBody>
                  <a:tcPr>
                    <a:solidFill>
                      <a:schemeClr val="bg1">
                        <a:lumMod val="90000"/>
                      </a:schemeClr>
                    </a:solidFill>
                  </a:tcPr>
                </a:tc>
                <a:tc>
                  <a:txBody>
                    <a:bodyPr/>
                    <a:lstStyle/>
                    <a:p>
                      <a:r>
                        <a:rPr lang="en-SG" sz="1400" dirty="0"/>
                        <a:t>Passport</a:t>
                      </a:r>
                    </a:p>
                  </a:txBody>
                  <a:tcPr>
                    <a:solidFill>
                      <a:schemeClr val="bg1">
                        <a:lumMod val="90000"/>
                      </a:schemeClr>
                    </a:solidFill>
                  </a:tcPr>
                </a:tc>
                <a:tc>
                  <a:txBody>
                    <a:bodyPr/>
                    <a:lstStyle/>
                    <a:p>
                      <a:r>
                        <a:rPr lang="en-SG" sz="1400" dirty="0"/>
                        <a:t>ID Cards</a:t>
                      </a:r>
                    </a:p>
                  </a:txBody>
                  <a:tcPr>
                    <a:solidFill>
                      <a:schemeClr val="bg1">
                        <a:lumMod val="90000"/>
                      </a:schemeClr>
                    </a:solidFill>
                  </a:tcPr>
                </a:tc>
                <a:tc>
                  <a:txBody>
                    <a:bodyPr/>
                    <a:lstStyle/>
                    <a:p>
                      <a:r>
                        <a:rPr lang="en-SG" sz="1400" dirty="0"/>
                        <a:t>Passport</a:t>
                      </a:r>
                    </a:p>
                  </a:txBody>
                  <a:tcPr>
                    <a:solidFill>
                      <a:schemeClr val="bg1">
                        <a:lumMod val="90000"/>
                      </a:schemeClr>
                    </a:solidFill>
                  </a:tcPr>
                </a:tc>
                <a:extLst>
                  <a:ext uri="{0D108BD9-81ED-4DB2-BD59-A6C34878D82A}">
                    <a16:rowId xmlns:a16="http://schemas.microsoft.com/office/drawing/2014/main" val="2925326364"/>
                  </a:ext>
                </a:extLst>
              </a:tr>
              <a:tr h="0">
                <a:tc>
                  <a:txBody>
                    <a:bodyPr/>
                    <a:lstStyle/>
                    <a:p>
                      <a:r>
                        <a:rPr lang="en-SG" sz="1400" dirty="0"/>
                        <a:t>Correctly identified</a:t>
                      </a:r>
                    </a:p>
                  </a:txBody>
                  <a:tcPr/>
                </a:tc>
                <a:tc>
                  <a:txBody>
                    <a:bodyPr/>
                    <a:lstStyle/>
                    <a:p>
                      <a:pPr algn="ctr"/>
                      <a:r>
                        <a:rPr lang="en-SG" sz="1400" b="1" dirty="0">
                          <a:solidFill>
                            <a:srgbClr val="00823B"/>
                          </a:solidFill>
                        </a:rPr>
                        <a:t>99</a:t>
                      </a:r>
                    </a:p>
                  </a:txBody>
                  <a:tcPr/>
                </a:tc>
                <a:tc>
                  <a:txBody>
                    <a:bodyPr/>
                    <a:lstStyle/>
                    <a:p>
                      <a:pPr algn="ctr"/>
                      <a:r>
                        <a:rPr lang="en-SG" sz="1400" b="1" dirty="0">
                          <a:solidFill>
                            <a:srgbClr val="00823B"/>
                          </a:solidFill>
                        </a:rPr>
                        <a:t>62</a:t>
                      </a:r>
                    </a:p>
                  </a:txBody>
                  <a:tcPr/>
                </a:tc>
                <a:tc>
                  <a:txBody>
                    <a:bodyPr/>
                    <a:lstStyle/>
                    <a:p>
                      <a:pPr algn="ctr"/>
                      <a:r>
                        <a:rPr lang="en-SG" sz="1400" b="1" dirty="0">
                          <a:solidFill>
                            <a:srgbClr val="00823B"/>
                          </a:solidFill>
                        </a:rPr>
                        <a:t>95</a:t>
                      </a:r>
                    </a:p>
                  </a:txBody>
                  <a:tcPr/>
                </a:tc>
                <a:tc>
                  <a:txBody>
                    <a:bodyPr/>
                    <a:lstStyle/>
                    <a:p>
                      <a:pPr algn="ctr"/>
                      <a:r>
                        <a:rPr lang="en-SG" sz="1400" b="1" dirty="0">
                          <a:solidFill>
                            <a:srgbClr val="00823B"/>
                          </a:solidFill>
                        </a:rPr>
                        <a:t>99</a:t>
                      </a:r>
                    </a:p>
                  </a:txBody>
                  <a:tcPr/>
                </a:tc>
                <a:tc>
                  <a:txBody>
                    <a:bodyPr/>
                    <a:lstStyle/>
                    <a:p>
                      <a:pPr algn="ctr"/>
                      <a:r>
                        <a:rPr lang="en-SG" sz="1400" b="1" dirty="0">
                          <a:solidFill>
                            <a:srgbClr val="00823B"/>
                          </a:solidFill>
                        </a:rPr>
                        <a:t>95</a:t>
                      </a:r>
                    </a:p>
                  </a:txBody>
                  <a:tcPr/>
                </a:tc>
                <a:tc>
                  <a:txBody>
                    <a:bodyPr/>
                    <a:lstStyle/>
                    <a:p>
                      <a:pPr algn="ctr"/>
                      <a:r>
                        <a:rPr lang="en-SG" sz="1400" b="1" dirty="0">
                          <a:solidFill>
                            <a:srgbClr val="00823B"/>
                          </a:solidFill>
                        </a:rPr>
                        <a:t>98</a:t>
                      </a:r>
                    </a:p>
                  </a:txBody>
                  <a:tcPr/>
                </a:tc>
                <a:tc>
                  <a:txBody>
                    <a:bodyPr/>
                    <a:lstStyle/>
                    <a:p>
                      <a:pPr algn="ctr"/>
                      <a:r>
                        <a:rPr lang="en-SG" sz="1400" b="1" dirty="0">
                          <a:solidFill>
                            <a:srgbClr val="00823B"/>
                          </a:solidFill>
                        </a:rPr>
                        <a:t>96</a:t>
                      </a:r>
                    </a:p>
                  </a:txBody>
                  <a:tcPr/>
                </a:tc>
                <a:tc>
                  <a:txBody>
                    <a:bodyPr/>
                    <a:lstStyle/>
                    <a:p>
                      <a:pPr algn="ctr"/>
                      <a:r>
                        <a:rPr lang="en-SG" sz="1400" b="1" dirty="0">
                          <a:solidFill>
                            <a:srgbClr val="00823B"/>
                          </a:solidFill>
                        </a:rPr>
                        <a:t>100</a:t>
                      </a:r>
                    </a:p>
                  </a:txBody>
                  <a:tcPr/>
                </a:tc>
                <a:extLst>
                  <a:ext uri="{0D108BD9-81ED-4DB2-BD59-A6C34878D82A}">
                    <a16:rowId xmlns:a16="http://schemas.microsoft.com/office/drawing/2014/main" val="1450445671"/>
                  </a:ext>
                </a:extLst>
              </a:tr>
              <a:tr h="0">
                <a:tc>
                  <a:txBody>
                    <a:bodyPr/>
                    <a:lstStyle/>
                    <a:p>
                      <a:r>
                        <a:rPr lang="en-SG" sz="1400" dirty="0"/>
                        <a:t>Wrongly identified as the other class</a:t>
                      </a:r>
                    </a:p>
                  </a:txBody>
                  <a:tcPr/>
                </a:tc>
                <a:tc>
                  <a:txBody>
                    <a:bodyPr/>
                    <a:lstStyle/>
                    <a:p>
                      <a:pPr algn="ctr"/>
                      <a:r>
                        <a:rPr lang="en-SG" sz="1400" b="1" dirty="0">
                          <a:solidFill>
                            <a:srgbClr val="FF0000"/>
                          </a:solidFill>
                        </a:rPr>
                        <a:t>1</a:t>
                      </a:r>
                    </a:p>
                  </a:txBody>
                  <a:tcPr/>
                </a:tc>
                <a:tc>
                  <a:txBody>
                    <a:bodyPr/>
                    <a:lstStyle/>
                    <a:p>
                      <a:pPr algn="ctr"/>
                      <a:r>
                        <a:rPr lang="en-SG" sz="1400" b="1" dirty="0">
                          <a:solidFill>
                            <a:srgbClr val="FF0000"/>
                          </a:solidFill>
                        </a:rPr>
                        <a:t>25</a:t>
                      </a:r>
                    </a:p>
                  </a:txBody>
                  <a:tcPr/>
                </a:tc>
                <a:tc>
                  <a:txBody>
                    <a:bodyPr/>
                    <a:lstStyle/>
                    <a:p>
                      <a:pPr algn="ctr"/>
                      <a:r>
                        <a:rPr lang="en-SG" sz="1400" b="1" dirty="0">
                          <a:solidFill>
                            <a:srgbClr val="FF0000"/>
                          </a:solidFill>
                        </a:rPr>
                        <a:t>5</a:t>
                      </a:r>
                    </a:p>
                  </a:txBody>
                  <a:tcPr/>
                </a:tc>
                <a:tc>
                  <a:txBody>
                    <a:bodyPr/>
                    <a:lstStyle/>
                    <a:p>
                      <a:pPr algn="ctr"/>
                      <a:r>
                        <a:rPr lang="en-SG" sz="1400" b="1" dirty="0">
                          <a:solidFill>
                            <a:srgbClr val="FF0000"/>
                          </a:solidFill>
                        </a:rPr>
                        <a:t>1</a:t>
                      </a:r>
                    </a:p>
                  </a:txBody>
                  <a:tcPr/>
                </a:tc>
                <a:tc>
                  <a:txBody>
                    <a:bodyPr/>
                    <a:lstStyle/>
                    <a:p>
                      <a:pPr algn="ctr"/>
                      <a:r>
                        <a:rPr lang="en-SG" sz="1400" b="1" dirty="0">
                          <a:solidFill>
                            <a:srgbClr val="FF0000"/>
                          </a:solidFill>
                        </a:rPr>
                        <a:t>3</a:t>
                      </a:r>
                    </a:p>
                  </a:txBody>
                  <a:tcPr/>
                </a:tc>
                <a:tc>
                  <a:txBody>
                    <a:bodyPr/>
                    <a:lstStyle/>
                    <a:p>
                      <a:pPr algn="ctr"/>
                      <a:r>
                        <a:rPr lang="en-SG" sz="1400" b="1" dirty="0">
                          <a:solidFill>
                            <a:srgbClr val="FF0000"/>
                          </a:solidFill>
                        </a:rPr>
                        <a:t>2</a:t>
                      </a:r>
                    </a:p>
                  </a:txBody>
                  <a:tcPr/>
                </a:tc>
                <a:tc>
                  <a:txBody>
                    <a:bodyPr/>
                    <a:lstStyle/>
                    <a:p>
                      <a:pPr algn="ctr"/>
                      <a:r>
                        <a:rPr lang="en-SG" sz="1400" b="1" dirty="0">
                          <a:solidFill>
                            <a:srgbClr val="FF0000"/>
                          </a:solidFill>
                        </a:rPr>
                        <a:t>1</a:t>
                      </a:r>
                    </a:p>
                  </a:txBody>
                  <a:tcPr/>
                </a:tc>
                <a:tc>
                  <a:txBody>
                    <a:bodyPr/>
                    <a:lstStyle/>
                    <a:p>
                      <a:pPr algn="ctr"/>
                      <a:r>
                        <a:rPr lang="en-SG" sz="1400" b="0" dirty="0">
                          <a:solidFill>
                            <a:schemeClr val="tx1"/>
                          </a:solidFill>
                        </a:rPr>
                        <a:t>0</a:t>
                      </a:r>
                    </a:p>
                  </a:txBody>
                  <a:tcPr/>
                </a:tc>
                <a:extLst>
                  <a:ext uri="{0D108BD9-81ED-4DB2-BD59-A6C34878D82A}">
                    <a16:rowId xmlns:a16="http://schemas.microsoft.com/office/drawing/2014/main" val="2664871672"/>
                  </a:ext>
                </a:extLst>
              </a:tr>
              <a:tr h="0">
                <a:tc>
                  <a:txBody>
                    <a:bodyPr/>
                    <a:lstStyle/>
                    <a:p>
                      <a:r>
                        <a:rPr lang="en-SG" sz="1400" dirty="0"/>
                        <a:t>Wrongly identified as background</a:t>
                      </a:r>
                    </a:p>
                  </a:txBody>
                  <a:tcPr/>
                </a:tc>
                <a:tc>
                  <a:txBody>
                    <a:bodyPr/>
                    <a:lstStyle/>
                    <a:p>
                      <a:pPr algn="ctr"/>
                      <a:r>
                        <a:rPr lang="en-SG" sz="1400" dirty="0"/>
                        <a:t>0</a:t>
                      </a:r>
                    </a:p>
                  </a:txBody>
                  <a:tcPr/>
                </a:tc>
                <a:tc>
                  <a:txBody>
                    <a:bodyPr/>
                    <a:lstStyle/>
                    <a:p>
                      <a:pPr algn="ctr"/>
                      <a:r>
                        <a:rPr lang="en-SG" sz="1400" b="1" dirty="0">
                          <a:solidFill>
                            <a:srgbClr val="FF0000"/>
                          </a:solidFill>
                        </a:rPr>
                        <a:t>13</a:t>
                      </a:r>
                    </a:p>
                  </a:txBody>
                  <a:tcPr/>
                </a:tc>
                <a:tc>
                  <a:txBody>
                    <a:bodyPr/>
                    <a:lstStyle/>
                    <a:p>
                      <a:pPr algn="ctr"/>
                      <a:r>
                        <a:rPr lang="en-SG" sz="1400" dirty="0"/>
                        <a:t>0</a:t>
                      </a:r>
                    </a:p>
                  </a:txBody>
                  <a:tcPr/>
                </a:tc>
                <a:tc>
                  <a:txBody>
                    <a:bodyPr/>
                    <a:lstStyle/>
                    <a:p>
                      <a:pPr algn="ctr"/>
                      <a:r>
                        <a:rPr lang="en-SG" sz="1400" b="0" dirty="0">
                          <a:solidFill>
                            <a:schemeClr val="tx1"/>
                          </a:solidFill>
                        </a:rPr>
                        <a:t>0</a:t>
                      </a:r>
                    </a:p>
                  </a:txBody>
                  <a:tcPr/>
                </a:tc>
                <a:tc>
                  <a:txBody>
                    <a:bodyPr/>
                    <a:lstStyle/>
                    <a:p>
                      <a:pPr algn="ctr"/>
                      <a:r>
                        <a:rPr lang="en-SG" sz="1400" b="1" dirty="0">
                          <a:solidFill>
                            <a:srgbClr val="FF0000"/>
                          </a:solidFill>
                        </a:rPr>
                        <a:t>2</a:t>
                      </a:r>
                    </a:p>
                  </a:txBody>
                  <a:tcPr/>
                </a:tc>
                <a:tc>
                  <a:txBody>
                    <a:bodyPr/>
                    <a:lstStyle/>
                    <a:p>
                      <a:pPr algn="ctr"/>
                      <a:r>
                        <a:rPr lang="en-SG" sz="1400" b="0" dirty="0">
                          <a:solidFill>
                            <a:schemeClr val="tx1"/>
                          </a:solidFill>
                        </a:rPr>
                        <a:t>0</a:t>
                      </a:r>
                    </a:p>
                  </a:txBody>
                  <a:tcPr/>
                </a:tc>
                <a:tc>
                  <a:txBody>
                    <a:bodyPr/>
                    <a:lstStyle/>
                    <a:p>
                      <a:pPr algn="ctr"/>
                      <a:r>
                        <a:rPr lang="en-SG" sz="1400" b="1" dirty="0">
                          <a:solidFill>
                            <a:srgbClr val="FF0000"/>
                          </a:solidFill>
                        </a:rPr>
                        <a:t>3</a:t>
                      </a:r>
                    </a:p>
                  </a:txBody>
                  <a:tcPr/>
                </a:tc>
                <a:tc>
                  <a:txBody>
                    <a:bodyPr/>
                    <a:lstStyle/>
                    <a:p>
                      <a:pPr algn="ctr"/>
                      <a:r>
                        <a:rPr lang="en-SG" sz="1400" b="0" dirty="0">
                          <a:solidFill>
                            <a:schemeClr val="tx1"/>
                          </a:solidFill>
                        </a:rPr>
                        <a:t>0</a:t>
                      </a:r>
                    </a:p>
                  </a:txBody>
                  <a:tcPr/>
                </a:tc>
                <a:extLst>
                  <a:ext uri="{0D108BD9-81ED-4DB2-BD59-A6C34878D82A}">
                    <a16:rowId xmlns:a16="http://schemas.microsoft.com/office/drawing/2014/main" val="2414162531"/>
                  </a:ext>
                </a:extLst>
              </a:tr>
              <a:tr h="0">
                <a:tc>
                  <a:txBody>
                    <a:bodyPr/>
                    <a:lstStyle/>
                    <a:p>
                      <a:r>
                        <a:rPr lang="en-SG" sz="1400" b="1" dirty="0"/>
                        <a:t>Total correct predictions</a:t>
                      </a:r>
                    </a:p>
                  </a:txBody>
                  <a:tcPr>
                    <a:solidFill>
                      <a:schemeClr val="bg2">
                        <a:lumMod val="20000"/>
                        <a:lumOff val="80000"/>
                      </a:schemeClr>
                    </a:solidFill>
                  </a:tcPr>
                </a:tc>
                <a:tc gridSpan="2">
                  <a:txBody>
                    <a:bodyPr/>
                    <a:lstStyle/>
                    <a:p>
                      <a:pPr algn="ctr"/>
                      <a:r>
                        <a:rPr lang="en-SG" sz="1400" b="1" dirty="0">
                          <a:solidFill>
                            <a:srgbClr val="00823B"/>
                          </a:solidFill>
                        </a:rPr>
                        <a:t>161</a:t>
                      </a:r>
                    </a:p>
                  </a:txBody>
                  <a:tcPr>
                    <a:solidFill>
                      <a:schemeClr val="bg2">
                        <a:lumMod val="20000"/>
                        <a:lumOff val="80000"/>
                      </a:schemeClr>
                    </a:solidFill>
                  </a:tcPr>
                </a:tc>
                <a:tc hMerge="1">
                  <a:txBody>
                    <a:bodyPr/>
                    <a:lstStyle/>
                    <a:p>
                      <a:endParaRPr lang="en-SG" sz="1200" b="1" dirty="0">
                        <a:solidFill>
                          <a:srgbClr val="FF0000"/>
                        </a:solidFill>
                      </a:endParaRPr>
                    </a:p>
                  </a:txBody>
                  <a:tcPr/>
                </a:tc>
                <a:tc gridSpan="2">
                  <a:txBody>
                    <a:bodyPr/>
                    <a:lstStyle/>
                    <a:p>
                      <a:pPr algn="ctr"/>
                      <a:r>
                        <a:rPr lang="en-SG" sz="1400" b="1" dirty="0">
                          <a:solidFill>
                            <a:srgbClr val="00823B"/>
                          </a:solidFill>
                        </a:rPr>
                        <a:t>194</a:t>
                      </a:r>
                    </a:p>
                  </a:txBody>
                  <a:tcPr>
                    <a:solidFill>
                      <a:schemeClr val="bg2">
                        <a:lumMod val="20000"/>
                        <a:lumOff val="80000"/>
                      </a:schemeClr>
                    </a:solidFill>
                  </a:tcPr>
                </a:tc>
                <a:tc hMerge="1">
                  <a:txBody>
                    <a:bodyPr/>
                    <a:lstStyle/>
                    <a:p>
                      <a:endParaRPr lang="en-SG" sz="1200" b="0" dirty="0">
                        <a:solidFill>
                          <a:schemeClr val="tx1"/>
                        </a:solidFill>
                      </a:endParaRPr>
                    </a:p>
                  </a:txBody>
                  <a:tcPr/>
                </a:tc>
                <a:tc gridSpan="2">
                  <a:txBody>
                    <a:bodyPr/>
                    <a:lstStyle/>
                    <a:p>
                      <a:pPr algn="ctr"/>
                      <a:r>
                        <a:rPr lang="en-SG" sz="1400" b="1" dirty="0">
                          <a:solidFill>
                            <a:srgbClr val="00823B"/>
                          </a:solidFill>
                        </a:rPr>
                        <a:t>193</a:t>
                      </a:r>
                    </a:p>
                  </a:txBody>
                  <a:tcPr>
                    <a:solidFill>
                      <a:schemeClr val="bg2">
                        <a:lumMod val="20000"/>
                        <a:lumOff val="80000"/>
                      </a:schemeClr>
                    </a:solidFill>
                  </a:tcPr>
                </a:tc>
                <a:tc hMerge="1">
                  <a:txBody>
                    <a:bodyPr/>
                    <a:lstStyle/>
                    <a:p>
                      <a:endParaRPr lang="en-SG" sz="1200" b="0" dirty="0">
                        <a:solidFill>
                          <a:schemeClr val="tx1"/>
                        </a:solidFill>
                      </a:endParaRPr>
                    </a:p>
                  </a:txBody>
                  <a:tcPr/>
                </a:tc>
                <a:tc gridSpan="2">
                  <a:txBody>
                    <a:bodyPr/>
                    <a:lstStyle/>
                    <a:p>
                      <a:pPr algn="ctr"/>
                      <a:r>
                        <a:rPr lang="en-SG" sz="1400" b="1" dirty="0">
                          <a:solidFill>
                            <a:srgbClr val="00823B"/>
                          </a:solidFill>
                        </a:rPr>
                        <a:t>196</a:t>
                      </a:r>
                    </a:p>
                  </a:txBody>
                  <a:tcPr>
                    <a:solidFill>
                      <a:schemeClr val="bg2">
                        <a:lumMod val="20000"/>
                        <a:lumOff val="80000"/>
                      </a:schemeClr>
                    </a:solidFill>
                  </a:tcPr>
                </a:tc>
                <a:tc hMerge="1">
                  <a:txBody>
                    <a:bodyPr/>
                    <a:lstStyle/>
                    <a:p>
                      <a:endParaRPr lang="en-SG" sz="1200" b="0" dirty="0">
                        <a:solidFill>
                          <a:schemeClr val="tx1"/>
                        </a:solidFill>
                      </a:endParaRPr>
                    </a:p>
                  </a:txBody>
                  <a:tcPr/>
                </a:tc>
                <a:extLst>
                  <a:ext uri="{0D108BD9-81ED-4DB2-BD59-A6C34878D82A}">
                    <a16:rowId xmlns:a16="http://schemas.microsoft.com/office/drawing/2014/main" val="2127911108"/>
                  </a:ext>
                </a:extLst>
              </a:tr>
              <a:tr h="0">
                <a:tc>
                  <a:txBody>
                    <a:bodyPr/>
                    <a:lstStyle/>
                    <a:p>
                      <a:r>
                        <a:rPr lang="en-SG" sz="1400" b="1" dirty="0"/>
                        <a:t>Total wrong predictions</a:t>
                      </a:r>
                    </a:p>
                  </a:txBody>
                  <a:tcPr>
                    <a:solidFill>
                      <a:schemeClr val="bg2">
                        <a:lumMod val="20000"/>
                        <a:lumOff val="80000"/>
                      </a:schemeClr>
                    </a:solidFill>
                  </a:tcPr>
                </a:tc>
                <a:tc gridSpan="2">
                  <a:txBody>
                    <a:bodyPr/>
                    <a:lstStyle/>
                    <a:p>
                      <a:pPr algn="ctr"/>
                      <a:r>
                        <a:rPr lang="en-SG" sz="1400" b="1" dirty="0">
                          <a:solidFill>
                            <a:srgbClr val="FF0000"/>
                          </a:solidFill>
                        </a:rPr>
                        <a:t>39</a:t>
                      </a:r>
                    </a:p>
                  </a:txBody>
                  <a:tcPr>
                    <a:solidFill>
                      <a:schemeClr val="bg2">
                        <a:lumMod val="20000"/>
                        <a:lumOff val="80000"/>
                      </a:schemeClr>
                    </a:solidFill>
                  </a:tcPr>
                </a:tc>
                <a:tc hMerge="1">
                  <a:txBody>
                    <a:bodyPr/>
                    <a:lstStyle/>
                    <a:p>
                      <a:endParaRPr lang="en-SG" sz="1200" b="1" dirty="0">
                        <a:solidFill>
                          <a:srgbClr val="FF0000"/>
                        </a:solidFill>
                      </a:endParaRPr>
                    </a:p>
                  </a:txBody>
                  <a:tcPr/>
                </a:tc>
                <a:tc gridSpan="2">
                  <a:txBody>
                    <a:bodyPr/>
                    <a:lstStyle/>
                    <a:p>
                      <a:pPr algn="ctr"/>
                      <a:r>
                        <a:rPr lang="en-SG" sz="1400" b="1" dirty="0">
                          <a:solidFill>
                            <a:srgbClr val="FF0000"/>
                          </a:solidFill>
                        </a:rPr>
                        <a:t>6</a:t>
                      </a:r>
                    </a:p>
                  </a:txBody>
                  <a:tcPr>
                    <a:solidFill>
                      <a:schemeClr val="bg2">
                        <a:lumMod val="20000"/>
                        <a:lumOff val="80000"/>
                      </a:schemeClr>
                    </a:solidFill>
                  </a:tcPr>
                </a:tc>
                <a:tc hMerge="1">
                  <a:txBody>
                    <a:bodyPr/>
                    <a:lstStyle/>
                    <a:p>
                      <a:endParaRPr lang="en-SG" sz="1200" b="0" dirty="0">
                        <a:solidFill>
                          <a:schemeClr val="tx1"/>
                        </a:solidFill>
                      </a:endParaRPr>
                    </a:p>
                  </a:txBody>
                  <a:tcPr/>
                </a:tc>
                <a:tc gridSpan="2">
                  <a:txBody>
                    <a:bodyPr/>
                    <a:lstStyle/>
                    <a:p>
                      <a:pPr algn="ctr"/>
                      <a:r>
                        <a:rPr lang="en-SG" sz="1400" b="1" dirty="0">
                          <a:solidFill>
                            <a:srgbClr val="FF0000"/>
                          </a:solidFill>
                        </a:rPr>
                        <a:t>7</a:t>
                      </a:r>
                    </a:p>
                  </a:txBody>
                  <a:tcPr>
                    <a:solidFill>
                      <a:schemeClr val="bg2">
                        <a:lumMod val="20000"/>
                        <a:lumOff val="80000"/>
                      </a:schemeClr>
                    </a:solidFill>
                  </a:tcPr>
                </a:tc>
                <a:tc hMerge="1">
                  <a:txBody>
                    <a:bodyPr/>
                    <a:lstStyle/>
                    <a:p>
                      <a:endParaRPr lang="en-SG" sz="1200" b="0" dirty="0">
                        <a:solidFill>
                          <a:schemeClr val="tx1"/>
                        </a:solidFill>
                      </a:endParaRPr>
                    </a:p>
                  </a:txBody>
                  <a:tcPr/>
                </a:tc>
                <a:tc gridSpan="2">
                  <a:txBody>
                    <a:bodyPr/>
                    <a:lstStyle/>
                    <a:p>
                      <a:pPr algn="ctr"/>
                      <a:r>
                        <a:rPr lang="en-SG" sz="1400" b="1" dirty="0">
                          <a:solidFill>
                            <a:srgbClr val="FF0000"/>
                          </a:solidFill>
                        </a:rPr>
                        <a:t>4</a:t>
                      </a:r>
                    </a:p>
                  </a:txBody>
                  <a:tcPr>
                    <a:solidFill>
                      <a:schemeClr val="bg2">
                        <a:lumMod val="20000"/>
                        <a:lumOff val="80000"/>
                      </a:schemeClr>
                    </a:solidFill>
                  </a:tcPr>
                </a:tc>
                <a:tc hMerge="1">
                  <a:txBody>
                    <a:bodyPr/>
                    <a:lstStyle/>
                    <a:p>
                      <a:endParaRPr lang="en-SG" sz="1200" b="0" dirty="0">
                        <a:solidFill>
                          <a:schemeClr val="tx1"/>
                        </a:solidFill>
                      </a:endParaRPr>
                    </a:p>
                  </a:txBody>
                  <a:tcPr/>
                </a:tc>
                <a:extLst>
                  <a:ext uri="{0D108BD9-81ED-4DB2-BD59-A6C34878D82A}">
                    <a16:rowId xmlns:a16="http://schemas.microsoft.com/office/drawing/2014/main" val="3414068047"/>
                  </a:ext>
                </a:extLst>
              </a:tr>
            </a:tbl>
          </a:graphicData>
        </a:graphic>
      </p:graphicFrame>
      <p:sp>
        <p:nvSpPr>
          <p:cNvPr id="13" name="Rectangle 12">
            <a:extLst>
              <a:ext uri="{FF2B5EF4-FFF2-40B4-BE49-F238E27FC236}">
                <a16:creationId xmlns:a16="http://schemas.microsoft.com/office/drawing/2014/main" id="{E2C2B9D3-DCF2-4AF3-EF5D-994BDFDA1507}"/>
              </a:ext>
            </a:extLst>
          </p:cNvPr>
          <p:cNvSpPr/>
          <p:nvPr/>
        </p:nvSpPr>
        <p:spPr>
          <a:xfrm>
            <a:off x="7236296" y="1255026"/>
            <a:ext cx="1799208" cy="3169919"/>
          </a:xfrm>
          <a:prstGeom prst="rect">
            <a:avLst/>
          </a:pr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39647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8" name="Google Shape;308;p27"/>
          <p:cNvSpPr/>
          <p:nvPr/>
        </p:nvSpPr>
        <p:spPr>
          <a:xfrm>
            <a:off x="788436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629361"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47832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307;p27">
            <a:extLst>
              <a:ext uri="{FF2B5EF4-FFF2-40B4-BE49-F238E27FC236}">
                <a16:creationId xmlns:a16="http://schemas.microsoft.com/office/drawing/2014/main" id="{D7A32794-B376-C08E-AECB-4EEBF8A0CA43}"/>
              </a:ext>
            </a:extLst>
          </p:cNvPr>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5" name="Google Shape;260;p26">
            <a:extLst>
              <a:ext uri="{FF2B5EF4-FFF2-40B4-BE49-F238E27FC236}">
                <a16:creationId xmlns:a16="http://schemas.microsoft.com/office/drawing/2014/main" id="{3852B01C-FC15-0B0E-087E-C9974CF217A9}"/>
              </a:ext>
            </a:extLst>
          </p:cNvPr>
          <p:cNvSpPr txBox="1">
            <a:spLocks/>
          </p:cNvSpPr>
          <p:nvPr/>
        </p:nvSpPr>
        <p:spPr>
          <a:xfrm>
            <a:off x="467544" y="282574"/>
            <a:ext cx="8244000" cy="7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GB" dirty="0" err="1"/>
              <a:t>Streamlit</a:t>
            </a:r>
            <a:r>
              <a:rPr lang="en-GB" dirty="0"/>
              <a:t> Demonstration</a:t>
            </a:r>
            <a:endParaRPr lang="en-GB" b="1" baseline="30000" dirty="0"/>
          </a:p>
        </p:txBody>
      </p:sp>
      <p:pic>
        <p:nvPicPr>
          <p:cNvPr id="12" name="Picture 11">
            <a:extLst>
              <a:ext uri="{FF2B5EF4-FFF2-40B4-BE49-F238E27FC236}">
                <a16:creationId xmlns:a16="http://schemas.microsoft.com/office/drawing/2014/main" id="{B0C121A1-4CBA-AC77-8A89-C78929478F90}"/>
              </a:ext>
            </a:extLst>
          </p:cNvPr>
          <p:cNvPicPr>
            <a:picLocks noChangeAspect="1"/>
          </p:cNvPicPr>
          <p:nvPr/>
        </p:nvPicPr>
        <p:blipFill>
          <a:blip r:embed="rId3"/>
          <a:stretch>
            <a:fillRect/>
          </a:stretch>
        </p:blipFill>
        <p:spPr>
          <a:xfrm>
            <a:off x="1763688" y="1348710"/>
            <a:ext cx="3024336" cy="3024336"/>
          </a:xfrm>
          <a:prstGeom prst="rect">
            <a:avLst/>
          </a:prstGeom>
          <a:ln w="28575">
            <a:solidFill>
              <a:schemeClr val="bg1">
                <a:lumMod val="25000"/>
              </a:schemeClr>
            </a:solidFill>
          </a:ln>
        </p:spPr>
      </p:pic>
      <p:sp>
        <p:nvSpPr>
          <p:cNvPr id="13" name="Rectangle 12">
            <a:extLst>
              <a:ext uri="{FF2B5EF4-FFF2-40B4-BE49-F238E27FC236}">
                <a16:creationId xmlns:a16="http://schemas.microsoft.com/office/drawing/2014/main" id="{DA9334A7-7098-8118-D8A9-3196D743820E}"/>
              </a:ext>
            </a:extLst>
          </p:cNvPr>
          <p:cNvSpPr/>
          <p:nvPr/>
        </p:nvSpPr>
        <p:spPr>
          <a:xfrm>
            <a:off x="4788024" y="2176802"/>
            <a:ext cx="2664296" cy="1368152"/>
          </a:xfrm>
          <a:prstGeom prst="rect">
            <a:avLst/>
          </a:prstGeom>
          <a:solidFill>
            <a:schemeClr val="bg1">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bg2"/>
                </a:solidFill>
                <a:latin typeface="Roboto" panose="02000000000000000000" pitchFamily="2" charset="0"/>
                <a:ea typeface="Roboto" panose="02000000000000000000" pitchFamily="2" charset="0"/>
              </a:rPr>
              <a:t>Please scan </a:t>
            </a:r>
          </a:p>
          <a:p>
            <a:pPr algn="ctr"/>
            <a:r>
              <a:rPr lang="en-GB" sz="1800" b="1" dirty="0">
                <a:solidFill>
                  <a:schemeClr val="bg2"/>
                </a:solidFill>
                <a:latin typeface="Roboto" panose="02000000000000000000" pitchFamily="2" charset="0"/>
                <a:ea typeface="Roboto" panose="02000000000000000000" pitchFamily="2" charset="0"/>
              </a:rPr>
              <a:t>the QR code to access my </a:t>
            </a:r>
            <a:r>
              <a:rPr lang="en-GB" sz="1800" b="1" dirty="0" err="1">
                <a:solidFill>
                  <a:schemeClr val="bg2"/>
                </a:solidFill>
                <a:latin typeface="Roboto" panose="02000000000000000000" pitchFamily="2" charset="0"/>
                <a:ea typeface="Roboto" panose="02000000000000000000" pitchFamily="2" charset="0"/>
              </a:rPr>
              <a:t>Streamlit</a:t>
            </a:r>
            <a:r>
              <a:rPr lang="en-GB" sz="1800" b="1" dirty="0">
                <a:solidFill>
                  <a:schemeClr val="bg2"/>
                </a:solidFill>
                <a:latin typeface="Roboto" panose="02000000000000000000" pitchFamily="2" charset="0"/>
                <a:ea typeface="Roboto" panose="02000000000000000000" pitchFamily="2" charset="0"/>
              </a:rPr>
              <a:t> app!</a:t>
            </a:r>
            <a:endParaRPr lang="en-SG" sz="1800" b="1" dirty="0">
              <a:solidFill>
                <a:schemeClr val="bg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8875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4" y="3075100"/>
            <a:ext cx="638680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Conclusion</a:t>
            </a:r>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5853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8" name="Google Shape;308;p27"/>
          <p:cNvSpPr/>
          <p:nvPr/>
        </p:nvSpPr>
        <p:spPr>
          <a:xfrm>
            <a:off x="32352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7994847"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307;p27">
            <a:extLst>
              <a:ext uri="{FF2B5EF4-FFF2-40B4-BE49-F238E27FC236}">
                <a16:creationId xmlns:a16="http://schemas.microsoft.com/office/drawing/2014/main" id="{28CA44F7-3537-A781-EE7B-4E61A7085EAE}"/>
              </a:ext>
            </a:extLst>
          </p:cNvPr>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5" name="Google Shape;260;p26">
            <a:extLst>
              <a:ext uri="{FF2B5EF4-FFF2-40B4-BE49-F238E27FC236}">
                <a16:creationId xmlns:a16="http://schemas.microsoft.com/office/drawing/2014/main" id="{784CE589-2F3B-058B-A8A7-FCCB034ECAF3}"/>
              </a:ext>
            </a:extLst>
          </p:cNvPr>
          <p:cNvSpPr txBox="1">
            <a:spLocks/>
          </p:cNvSpPr>
          <p:nvPr/>
        </p:nvSpPr>
        <p:spPr>
          <a:xfrm>
            <a:off x="467544" y="282574"/>
            <a:ext cx="8244000" cy="7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GB" dirty="0"/>
              <a:t>Summary</a:t>
            </a:r>
            <a:endParaRPr lang="en-GB" b="1" baseline="30000" dirty="0"/>
          </a:p>
        </p:txBody>
      </p:sp>
      <p:sp>
        <p:nvSpPr>
          <p:cNvPr id="2" name="Rectangle 1">
            <a:extLst>
              <a:ext uri="{FF2B5EF4-FFF2-40B4-BE49-F238E27FC236}">
                <a16:creationId xmlns:a16="http://schemas.microsoft.com/office/drawing/2014/main" id="{CB65D38C-7172-D6E9-CEC0-89A062CE4410}"/>
              </a:ext>
            </a:extLst>
          </p:cNvPr>
          <p:cNvSpPr/>
          <p:nvPr/>
        </p:nvSpPr>
        <p:spPr>
          <a:xfrm>
            <a:off x="467544" y="1059583"/>
            <a:ext cx="1512168" cy="787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Problem statement</a:t>
            </a:r>
          </a:p>
        </p:txBody>
      </p:sp>
      <p:sp>
        <p:nvSpPr>
          <p:cNvPr id="3" name="Rectangle 2">
            <a:extLst>
              <a:ext uri="{FF2B5EF4-FFF2-40B4-BE49-F238E27FC236}">
                <a16:creationId xmlns:a16="http://schemas.microsoft.com/office/drawing/2014/main" id="{437E2E39-17C2-34D4-3C7B-EAE9EDEB5035}"/>
              </a:ext>
            </a:extLst>
          </p:cNvPr>
          <p:cNvSpPr/>
          <p:nvPr/>
        </p:nvSpPr>
        <p:spPr>
          <a:xfrm>
            <a:off x="1979712" y="1059582"/>
            <a:ext cx="6696744" cy="78788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dirty="0">
                <a:solidFill>
                  <a:schemeClr val="tx1"/>
                </a:solidFill>
              </a:rPr>
              <a:t>A digital bank in Singapore wants to expand its banking business into Indonesia, but </a:t>
            </a:r>
            <a:r>
              <a:rPr lang="en-SG" sz="1200" b="1" dirty="0">
                <a:solidFill>
                  <a:schemeClr val="tx1"/>
                </a:solidFill>
              </a:rPr>
              <a:t>faced the challenge of Indonesia not having</a:t>
            </a:r>
            <a:r>
              <a:rPr lang="en-SG" sz="1200" dirty="0">
                <a:solidFill>
                  <a:schemeClr val="tx1"/>
                </a:solidFill>
              </a:rPr>
              <a:t> </a:t>
            </a:r>
            <a:r>
              <a:rPr lang="en-SG" sz="1200" b="1" dirty="0">
                <a:solidFill>
                  <a:schemeClr val="tx1"/>
                </a:solidFill>
              </a:rPr>
              <a:t>digital national ID cards. </a:t>
            </a:r>
            <a:r>
              <a:rPr lang="en-SG" sz="1200" dirty="0">
                <a:solidFill>
                  <a:schemeClr val="tx1"/>
                </a:solidFill>
              </a:rPr>
              <a:t>The bank wants to </a:t>
            </a:r>
            <a:r>
              <a:rPr lang="en-SG" sz="1200" b="1" dirty="0">
                <a:solidFill>
                  <a:schemeClr val="tx1"/>
                </a:solidFill>
              </a:rPr>
              <a:t>avoid manual ID verification for account opening</a:t>
            </a:r>
            <a:r>
              <a:rPr lang="en-SG" sz="1200" dirty="0">
                <a:solidFill>
                  <a:schemeClr val="tx1"/>
                </a:solidFill>
              </a:rPr>
              <a:t>, because it leads to a poor customer experience</a:t>
            </a:r>
          </a:p>
        </p:txBody>
      </p:sp>
      <p:sp>
        <p:nvSpPr>
          <p:cNvPr id="6" name="Rectangle 5">
            <a:extLst>
              <a:ext uri="{FF2B5EF4-FFF2-40B4-BE49-F238E27FC236}">
                <a16:creationId xmlns:a16="http://schemas.microsoft.com/office/drawing/2014/main" id="{1A6666DC-4971-522E-D61E-3462E1F3A970}"/>
              </a:ext>
            </a:extLst>
          </p:cNvPr>
          <p:cNvSpPr/>
          <p:nvPr/>
        </p:nvSpPr>
        <p:spPr>
          <a:xfrm>
            <a:off x="467544" y="1966897"/>
            <a:ext cx="1512168" cy="787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Results</a:t>
            </a:r>
          </a:p>
        </p:txBody>
      </p:sp>
      <p:sp>
        <p:nvSpPr>
          <p:cNvPr id="8" name="Rectangle 7">
            <a:extLst>
              <a:ext uri="{FF2B5EF4-FFF2-40B4-BE49-F238E27FC236}">
                <a16:creationId xmlns:a16="http://schemas.microsoft.com/office/drawing/2014/main" id="{2BC11F9D-7B5F-3837-724B-F351726E976E}"/>
              </a:ext>
            </a:extLst>
          </p:cNvPr>
          <p:cNvSpPr/>
          <p:nvPr/>
        </p:nvSpPr>
        <p:spPr>
          <a:xfrm>
            <a:off x="1979712" y="1966896"/>
            <a:ext cx="6696744" cy="78788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dirty="0">
                <a:solidFill>
                  <a:schemeClr val="tx1"/>
                </a:solidFill>
              </a:rPr>
              <a:t>As tasked by the bank, an </a:t>
            </a:r>
            <a:r>
              <a:rPr lang="en-GB" sz="1200" b="1" dirty="0">
                <a:solidFill>
                  <a:schemeClr val="tx1"/>
                </a:solidFill>
              </a:rPr>
              <a:t>object detection model was successfully developed </a:t>
            </a:r>
            <a:r>
              <a:rPr lang="en-GB" sz="1200" dirty="0">
                <a:solidFill>
                  <a:schemeClr val="tx1"/>
                </a:solidFill>
              </a:rPr>
              <a:t>with a test </a:t>
            </a:r>
            <a:r>
              <a:rPr lang="en-GB" sz="1200" b="1" dirty="0">
                <a:solidFill>
                  <a:schemeClr val="tx1"/>
                </a:solidFill>
              </a:rPr>
              <a:t>accuracy of 96% for ID cards and 100% for passports.</a:t>
            </a:r>
            <a:r>
              <a:rPr lang="en-SG" sz="1200" dirty="0">
                <a:solidFill>
                  <a:schemeClr val="tx1"/>
                </a:solidFill>
              </a:rPr>
              <a:t> The </a:t>
            </a:r>
            <a:r>
              <a:rPr lang="en-SG" sz="1200" dirty="0" err="1">
                <a:solidFill>
                  <a:schemeClr val="tx1"/>
                </a:solidFill>
              </a:rPr>
              <a:t>streamlit</a:t>
            </a:r>
            <a:r>
              <a:rPr lang="en-SG" sz="1200" dirty="0">
                <a:solidFill>
                  <a:schemeClr val="tx1"/>
                </a:solidFill>
              </a:rPr>
              <a:t> deployment also </a:t>
            </a:r>
            <a:r>
              <a:rPr lang="en-SG" sz="1200" b="1" dirty="0">
                <a:solidFill>
                  <a:schemeClr val="tx1"/>
                </a:solidFill>
              </a:rPr>
              <a:t>achieved a classification speed of ~3 seconds </a:t>
            </a:r>
            <a:r>
              <a:rPr lang="en-SG" sz="1200" dirty="0">
                <a:solidFill>
                  <a:schemeClr val="tx1"/>
                </a:solidFill>
              </a:rPr>
              <a:t>for each photo submission</a:t>
            </a:r>
            <a:r>
              <a:rPr lang="en-SG" sz="1200" baseline="30000" dirty="0">
                <a:solidFill>
                  <a:schemeClr val="tx1"/>
                </a:solidFill>
              </a:rPr>
              <a:t>13</a:t>
            </a:r>
            <a:r>
              <a:rPr lang="en-SG" sz="1200" dirty="0">
                <a:solidFill>
                  <a:schemeClr val="tx1"/>
                </a:solidFill>
              </a:rPr>
              <a:t>.</a:t>
            </a:r>
          </a:p>
        </p:txBody>
      </p:sp>
      <p:sp>
        <p:nvSpPr>
          <p:cNvPr id="11" name="Google Shape;261;p26">
            <a:extLst>
              <a:ext uri="{FF2B5EF4-FFF2-40B4-BE49-F238E27FC236}">
                <a16:creationId xmlns:a16="http://schemas.microsoft.com/office/drawing/2014/main" id="{638CFA40-D2A5-8152-634D-DDFAEF79AA45}"/>
              </a:ext>
            </a:extLst>
          </p:cNvPr>
          <p:cNvSpPr txBox="1">
            <a:spLocks/>
          </p:cNvSpPr>
          <p:nvPr/>
        </p:nvSpPr>
        <p:spPr>
          <a:xfrm>
            <a:off x="467544" y="4730093"/>
            <a:ext cx="6835941" cy="361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3000"/>
              <a:buFont typeface="Roboto"/>
              <a:buNone/>
              <a:defRPr sz="20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1600"/>
              </a:spcBef>
              <a:spcAft>
                <a:spcPts val="160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marL="0" indent="0" algn="l"/>
            <a:r>
              <a:rPr lang="en-SG" sz="900" dirty="0"/>
              <a:t>[13] tested on both PC (using CPU) and mobile phone ( Samsung Galaxy S22+)</a:t>
            </a:r>
          </a:p>
        </p:txBody>
      </p:sp>
      <p:pic>
        <p:nvPicPr>
          <p:cNvPr id="13" name="Picture 12">
            <a:extLst>
              <a:ext uri="{FF2B5EF4-FFF2-40B4-BE49-F238E27FC236}">
                <a16:creationId xmlns:a16="http://schemas.microsoft.com/office/drawing/2014/main" id="{8AF87FE4-8B23-BC73-BCB8-41877C433796}"/>
              </a:ext>
            </a:extLst>
          </p:cNvPr>
          <p:cNvPicPr>
            <a:picLocks noChangeAspect="1"/>
          </p:cNvPicPr>
          <p:nvPr/>
        </p:nvPicPr>
        <p:blipFill>
          <a:blip r:embed="rId3"/>
          <a:stretch>
            <a:fillRect/>
          </a:stretch>
        </p:blipFill>
        <p:spPr>
          <a:xfrm>
            <a:off x="4788224" y="2859982"/>
            <a:ext cx="1800000" cy="1800000"/>
          </a:xfrm>
          <a:prstGeom prst="rect">
            <a:avLst/>
          </a:prstGeom>
        </p:spPr>
      </p:pic>
      <p:pic>
        <p:nvPicPr>
          <p:cNvPr id="17" name="Picture 16">
            <a:extLst>
              <a:ext uri="{FF2B5EF4-FFF2-40B4-BE49-F238E27FC236}">
                <a16:creationId xmlns:a16="http://schemas.microsoft.com/office/drawing/2014/main" id="{B35CA052-1FEE-8151-268D-A876743595DC}"/>
              </a:ext>
            </a:extLst>
          </p:cNvPr>
          <p:cNvPicPr>
            <a:picLocks noChangeAspect="1"/>
          </p:cNvPicPr>
          <p:nvPr/>
        </p:nvPicPr>
        <p:blipFill>
          <a:blip r:embed="rId4"/>
          <a:stretch>
            <a:fillRect/>
          </a:stretch>
        </p:blipFill>
        <p:spPr>
          <a:xfrm>
            <a:off x="467544" y="2859982"/>
            <a:ext cx="1800000" cy="1800000"/>
          </a:xfrm>
          <a:prstGeom prst="rect">
            <a:avLst/>
          </a:prstGeom>
        </p:spPr>
      </p:pic>
      <p:pic>
        <p:nvPicPr>
          <p:cNvPr id="19" name="Picture 18">
            <a:extLst>
              <a:ext uri="{FF2B5EF4-FFF2-40B4-BE49-F238E27FC236}">
                <a16:creationId xmlns:a16="http://schemas.microsoft.com/office/drawing/2014/main" id="{B47A4F7F-C681-4728-6015-57A1DFFA3B9A}"/>
              </a:ext>
            </a:extLst>
          </p:cNvPr>
          <p:cNvPicPr>
            <a:picLocks noChangeAspect="1"/>
          </p:cNvPicPr>
          <p:nvPr/>
        </p:nvPicPr>
        <p:blipFill>
          <a:blip r:embed="rId5"/>
          <a:stretch>
            <a:fillRect/>
          </a:stretch>
        </p:blipFill>
        <p:spPr>
          <a:xfrm>
            <a:off x="6876456" y="2857792"/>
            <a:ext cx="1800000" cy="1800000"/>
          </a:xfrm>
          <a:prstGeom prst="rect">
            <a:avLst/>
          </a:prstGeom>
        </p:spPr>
      </p:pic>
      <p:pic>
        <p:nvPicPr>
          <p:cNvPr id="21" name="Picture 20">
            <a:extLst>
              <a:ext uri="{FF2B5EF4-FFF2-40B4-BE49-F238E27FC236}">
                <a16:creationId xmlns:a16="http://schemas.microsoft.com/office/drawing/2014/main" id="{D668C253-5B69-EB8E-A5A9-E0113BEB6CAF}"/>
              </a:ext>
            </a:extLst>
          </p:cNvPr>
          <p:cNvPicPr>
            <a:picLocks noChangeAspect="1"/>
          </p:cNvPicPr>
          <p:nvPr/>
        </p:nvPicPr>
        <p:blipFill>
          <a:blip r:embed="rId6"/>
          <a:stretch>
            <a:fillRect/>
          </a:stretch>
        </p:blipFill>
        <p:spPr>
          <a:xfrm>
            <a:off x="2699992" y="2857792"/>
            <a:ext cx="1800000" cy="1800000"/>
          </a:xfrm>
          <a:prstGeom prst="rect">
            <a:avLst/>
          </a:prstGeom>
        </p:spPr>
      </p:pic>
    </p:spTree>
    <p:extLst>
      <p:ext uri="{BB962C8B-B14F-4D97-AF65-F5344CB8AC3E}">
        <p14:creationId xmlns:p14="http://schemas.microsoft.com/office/powerpoint/2010/main" val="3816734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10" name="Rectangle 9">
            <a:extLst>
              <a:ext uri="{FF2B5EF4-FFF2-40B4-BE49-F238E27FC236}">
                <a16:creationId xmlns:a16="http://schemas.microsoft.com/office/drawing/2014/main" id="{D72BEAA7-C676-7105-A378-EF3394CFB4C4}"/>
              </a:ext>
            </a:extLst>
          </p:cNvPr>
          <p:cNvSpPr/>
          <p:nvPr/>
        </p:nvSpPr>
        <p:spPr>
          <a:xfrm>
            <a:off x="310574" y="1509614"/>
            <a:ext cx="4140001" cy="2430288"/>
          </a:xfrm>
          <a:prstGeom prst="rect">
            <a:avLst/>
          </a:pr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8" name="Google Shape;308;p27"/>
          <p:cNvSpPr/>
          <p:nvPr/>
        </p:nvSpPr>
        <p:spPr>
          <a:xfrm>
            <a:off x="7834542" y="-495150"/>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336926" y="1716575"/>
            <a:ext cx="4140000" cy="2145660"/>
          </a:xfrm>
          <a:prstGeom prst="rect">
            <a:avLst/>
          </a:prstGeom>
        </p:spPr>
        <p:txBody>
          <a:bodyPr spcFirstLastPara="1" wrap="square" lIns="91425" tIns="91425" rIns="91425" bIns="91425" anchor="t" anchorCtr="0">
            <a:noAutofit/>
          </a:bodyPr>
          <a:lstStyle/>
          <a:p>
            <a:pPr marL="285750" lvl="0" indent="-285750" algn="l" rtl="0">
              <a:spcBef>
                <a:spcPts val="1200"/>
              </a:spcBef>
              <a:spcAft>
                <a:spcPts val="0"/>
              </a:spcAft>
              <a:buSzPct val="100000"/>
              <a:buFont typeface="Wingdings" panose="05000000000000000000" pitchFamily="2" charset="2"/>
              <a:buChar char="§"/>
            </a:pPr>
            <a:r>
              <a:rPr lang="en-SG" sz="1400" b="1" dirty="0"/>
              <a:t>Dataset used is too small </a:t>
            </a:r>
            <a:r>
              <a:rPr lang="en-SG" sz="1400" dirty="0"/>
              <a:t>even for transfer learning, likely leading to </a:t>
            </a:r>
            <a:r>
              <a:rPr lang="en-SG" sz="1400" b="1" dirty="0"/>
              <a:t>poor generalisation</a:t>
            </a:r>
          </a:p>
          <a:p>
            <a:pPr marL="285750" lvl="0" indent="-285750" algn="l" rtl="0">
              <a:spcBef>
                <a:spcPts val="1200"/>
              </a:spcBef>
              <a:spcAft>
                <a:spcPts val="0"/>
              </a:spcAft>
              <a:buSzPct val="100000"/>
              <a:buFont typeface="Wingdings" panose="05000000000000000000" pitchFamily="2" charset="2"/>
              <a:buChar char="§"/>
            </a:pPr>
            <a:r>
              <a:rPr lang="en-SG" sz="1400" b="1" dirty="0"/>
              <a:t>Possibly limited performance on Southeast Asian ID documents</a:t>
            </a:r>
            <a:r>
              <a:rPr lang="en-SG" sz="1400" dirty="0"/>
              <a:t> (due to nature of dataset)</a:t>
            </a:r>
          </a:p>
          <a:p>
            <a:pPr marL="285750" lvl="0" indent="-285750" algn="l" rtl="0">
              <a:spcBef>
                <a:spcPts val="1200"/>
              </a:spcBef>
              <a:spcAft>
                <a:spcPts val="0"/>
              </a:spcAft>
              <a:buSzPct val="100000"/>
              <a:buFont typeface="Wingdings" panose="05000000000000000000" pitchFamily="2" charset="2"/>
              <a:buChar char="§"/>
            </a:pPr>
            <a:r>
              <a:rPr lang="en-SG" sz="1400" dirty="0"/>
              <a:t>Current model is </a:t>
            </a:r>
            <a:r>
              <a:rPr lang="en-SG" sz="1400" b="1" dirty="0"/>
              <a:t>unable to discern quality of submissions</a:t>
            </a:r>
            <a:r>
              <a:rPr lang="en-SG" sz="1400" dirty="0"/>
              <a:t> (e.g. blur, too dark, too bright etc.)</a:t>
            </a: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542565" y="4006198"/>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391533" y="415727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4;p29">
            <a:extLst>
              <a:ext uri="{FF2B5EF4-FFF2-40B4-BE49-F238E27FC236}">
                <a16:creationId xmlns:a16="http://schemas.microsoft.com/office/drawing/2014/main" id="{31607E21-C1EB-92B0-0297-C261729CCC04}"/>
              </a:ext>
            </a:extLst>
          </p:cNvPr>
          <p:cNvSpPr/>
          <p:nvPr/>
        </p:nvSpPr>
        <p:spPr>
          <a:xfrm rot="14230069">
            <a:off x="139777" y="3925370"/>
            <a:ext cx="168770" cy="16877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307;p27">
            <a:extLst>
              <a:ext uri="{FF2B5EF4-FFF2-40B4-BE49-F238E27FC236}">
                <a16:creationId xmlns:a16="http://schemas.microsoft.com/office/drawing/2014/main" id="{09394BFA-B7A2-3829-1BF4-306EBEA8155A}"/>
              </a:ext>
            </a:extLst>
          </p:cNvPr>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8" name="Google Shape;260;p26">
            <a:extLst>
              <a:ext uri="{FF2B5EF4-FFF2-40B4-BE49-F238E27FC236}">
                <a16:creationId xmlns:a16="http://schemas.microsoft.com/office/drawing/2014/main" id="{0936D558-5CFC-ADF6-DA4C-BB5459564F5C}"/>
              </a:ext>
            </a:extLst>
          </p:cNvPr>
          <p:cNvSpPr txBox="1">
            <a:spLocks/>
          </p:cNvSpPr>
          <p:nvPr/>
        </p:nvSpPr>
        <p:spPr>
          <a:xfrm>
            <a:off x="467544" y="282574"/>
            <a:ext cx="8244000" cy="7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GB" dirty="0"/>
              <a:t>Limitations &amp; Areas for Improvement</a:t>
            </a:r>
            <a:endParaRPr lang="en-GB" b="1" baseline="30000" dirty="0"/>
          </a:p>
        </p:txBody>
      </p:sp>
      <p:sp>
        <p:nvSpPr>
          <p:cNvPr id="2" name="Google Shape;261;p26">
            <a:extLst>
              <a:ext uri="{FF2B5EF4-FFF2-40B4-BE49-F238E27FC236}">
                <a16:creationId xmlns:a16="http://schemas.microsoft.com/office/drawing/2014/main" id="{07D6CF37-91B9-7D0E-B891-276950E5DCDA}"/>
              </a:ext>
            </a:extLst>
          </p:cNvPr>
          <p:cNvSpPr txBox="1">
            <a:spLocks/>
          </p:cNvSpPr>
          <p:nvPr/>
        </p:nvSpPr>
        <p:spPr>
          <a:xfrm>
            <a:off x="4621640" y="1711435"/>
            <a:ext cx="4140000" cy="2181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3000"/>
              <a:buFont typeface="Roboto"/>
              <a:buNone/>
              <a:defRPr sz="20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1600"/>
              </a:spcBef>
              <a:spcAft>
                <a:spcPts val="160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marL="285750" indent="-285750" algn="l">
              <a:spcBef>
                <a:spcPts val="1200"/>
              </a:spcBef>
              <a:buSzPct val="100000"/>
              <a:buFont typeface="Wingdings" panose="05000000000000000000" pitchFamily="2" charset="2"/>
              <a:buChar char="§"/>
            </a:pPr>
            <a:r>
              <a:rPr lang="en-SG" sz="1400" b="1" dirty="0"/>
              <a:t>Conduct proof-of-concept using real data </a:t>
            </a:r>
            <a:r>
              <a:rPr lang="en-SG" sz="1400" dirty="0"/>
              <a:t>(&gt;= 1,500 images per class)</a:t>
            </a:r>
          </a:p>
          <a:p>
            <a:pPr marL="285750" indent="-285750" algn="l">
              <a:spcBef>
                <a:spcPts val="1200"/>
              </a:spcBef>
              <a:buSzPct val="100000"/>
              <a:buFont typeface="Wingdings" panose="05000000000000000000" pitchFamily="2" charset="2"/>
              <a:buChar char="§"/>
            </a:pPr>
            <a:r>
              <a:rPr lang="en-SG" sz="1400" b="1" dirty="0"/>
              <a:t>Use transfer learning to train on local dataset </a:t>
            </a:r>
            <a:r>
              <a:rPr lang="en-SG" sz="1400" dirty="0"/>
              <a:t>(i.e. start from developed weights)</a:t>
            </a:r>
          </a:p>
          <a:p>
            <a:pPr marL="285750" indent="-285750" algn="l">
              <a:spcBef>
                <a:spcPts val="1200"/>
              </a:spcBef>
              <a:buSzPct val="100000"/>
              <a:buFont typeface="Wingdings" panose="05000000000000000000" pitchFamily="2" charset="2"/>
              <a:buChar char="§"/>
            </a:pPr>
            <a:r>
              <a:rPr lang="en-SG" sz="1400" b="1" dirty="0"/>
              <a:t>Develop a multi-head</a:t>
            </a:r>
            <a:r>
              <a:rPr lang="en-SG" sz="1400" baseline="30000" dirty="0"/>
              <a:t>14</a:t>
            </a:r>
            <a:r>
              <a:rPr lang="en-SG" sz="1400" b="1" dirty="0"/>
              <a:t> model to conduct quality classification </a:t>
            </a:r>
            <a:r>
              <a:rPr lang="en-SG" sz="1400" dirty="0"/>
              <a:t>(each head to classify 1 type of quality)</a:t>
            </a:r>
          </a:p>
        </p:txBody>
      </p:sp>
      <p:sp>
        <p:nvSpPr>
          <p:cNvPr id="3" name="Google Shape;261;p26">
            <a:extLst>
              <a:ext uri="{FF2B5EF4-FFF2-40B4-BE49-F238E27FC236}">
                <a16:creationId xmlns:a16="http://schemas.microsoft.com/office/drawing/2014/main" id="{A07C4328-9A18-8B29-AE62-57A2DB0E37C4}"/>
              </a:ext>
            </a:extLst>
          </p:cNvPr>
          <p:cNvSpPr txBox="1">
            <a:spLocks/>
          </p:cNvSpPr>
          <p:nvPr/>
        </p:nvSpPr>
        <p:spPr>
          <a:xfrm>
            <a:off x="1192443" y="4731990"/>
            <a:ext cx="6979957" cy="361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3000"/>
              <a:buFont typeface="Roboto"/>
              <a:buNone/>
              <a:defRPr sz="20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1600"/>
              </a:spcBef>
              <a:spcAft>
                <a:spcPts val="160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marL="0" indent="0" algn="l"/>
            <a:r>
              <a:rPr lang="en-SG" sz="900" dirty="0"/>
              <a:t>[14] </a:t>
            </a:r>
            <a:r>
              <a:rPr lang="en-SG" sz="900" dirty="0">
                <a:hlinkClick r:id="rId3"/>
              </a:rPr>
              <a:t>Cornell, Sep 2021</a:t>
            </a:r>
            <a:r>
              <a:rPr lang="en-SG" sz="900" dirty="0"/>
              <a:t>, </a:t>
            </a:r>
            <a:r>
              <a:rPr lang="en-SG" sz="900" dirty="0">
                <a:hlinkClick r:id="rId4"/>
              </a:rPr>
              <a:t>Marvik, Dec 2022</a:t>
            </a:r>
            <a:endParaRPr lang="en-SG" sz="900" dirty="0"/>
          </a:p>
        </p:txBody>
      </p:sp>
      <p:sp>
        <p:nvSpPr>
          <p:cNvPr id="6" name="Rectangle 5">
            <a:extLst>
              <a:ext uri="{FF2B5EF4-FFF2-40B4-BE49-F238E27FC236}">
                <a16:creationId xmlns:a16="http://schemas.microsoft.com/office/drawing/2014/main" id="{CD6558D4-5FD8-9909-5568-2ECBC50A88E3}"/>
              </a:ext>
            </a:extLst>
          </p:cNvPr>
          <p:cNvSpPr/>
          <p:nvPr/>
        </p:nvSpPr>
        <p:spPr>
          <a:xfrm>
            <a:off x="468054" y="1347614"/>
            <a:ext cx="2592000" cy="32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latin typeface="Roboto" panose="02000000000000000000" pitchFamily="2" charset="0"/>
                <a:ea typeface="Roboto" panose="02000000000000000000" pitchFamily="2" charset="0"/>
              </a:rPr>
              <a:t>Limitations</a:t>
            </a:r>
            <a:endParaRPr lang="en-SG" sz="1800" b="1" dirty="0">
              <a:solidFill>
                <a:schemeClr val="tx1"/>
              </a:solidFill>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7BA7046E-E312-301E-0D93-A851C954A2DC}"/>
              </a:ext>
            </a:extLst>
          </p:cNvPr>
          <p:cNvSpPr/>
          <p:nvPr/>
        </p:nvSpPr>
        <p:spPr>
          <a:xfrm>
            <a:off x="4621640" y="1509614"/>
            <a:ext cx="4140001" cy="2430288"/>
          </a:xfrm>
          <a:prstGeom prst="rect">
            <a:avLst/>
          </a:pr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A5736152-5D65-55C5-C975-682D972AD7F1}"/>
              </a:ext>
            </a:extLst>
          </p:cNvPr>
          <p:cNvSpPr/>
          <p:nvPr/>
        </p:nvSpPr>
        <p:spPr>
          <a:xfrm>
            <a:off x="4716304" y="1347614"/>
            <a:ext cx="2592000" cy="32400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bg2"/>
                </a:solidFill>
                <a:latin typeface="Roboto" panose="02000000000000000000" pitchFamily="2" charset="0"/>
                <a:ea typeface="Roboto" panose="02000000000000000000" pitchFamily="2" charset="0"/>
              </a:rPr>
              <a:t>Areas for improvement</a:t>
            </a:r>
            <a:endParaRPr lang="en-SG" sz="1800" b="1" dirty="0">
              <a:solidFill>
                <a:schemeClr val="bg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2076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09;p34">
            <a:extLst>
              <a:ext uri="{FF2B5EF4-FFF2-40B4-BE49-F238E27FC236}">
                <a16:creationId xmlns:a16="http://schemas.microsoft.com/office/drawing/2014/main" id="{1B5ED3A8-03BC-116C-6CE3-7C7695A643A8}"/>
              </a:ext>
            </a:extLst>
          </p:cNvPr>
          <p:cNvGrpSpPr/>
          <p:nvPr/>
        </p:nvGrpSpPr>
        <p:grpSpPr>
          <a:xfrm rot="-5400000">
            <a:off x="6683149" y="-1938589"/>
            <a:ext cx="3522201" cy="3522201"/>
            <a:chOff x="269239" y="624399"/>
            <a:chExt cx="2386800" cy="2386800"/>
          </a:xfrm>
        </p:grpSpPr>
        <p:sp>
          <p:nvSpPr>
            <p:cNvPr id="5" name="Google Shape;610;p34">
              <a:extLst>
                <a:ext uri="{FF2B5EF4-FFF2-40B4-BE49-F238E27FC236}">
                  <a16:creationId xmlns:a16="http://schemas.microsoft.com/office/drawing/2014/main" id="{DB0E6177-F707-16BD-9E40-DE8AAA812F2F}"/>
                </a:ext>
              </a:extLst>
            </p:cNvPr>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1;p34">
              <a:extLst>
                <a:ext uri="{FF2B5EF4-FFF2-40B4-BE49-F238E27FC236}">
                  <a16:creationId xmlns:a16="http://schemas.microsoft.com/office/drawing/2014/main" id="{7BF8F258-2EFE-F9CC-B727-F72218B1341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12;p34">
            <a:extLst>
              <a:ext uri="{FF2B5EF4-FFF2-40B4-BE49-F238E27FC236}">
                <a16:creationId xmlns:a16="http://schemas.microsoft.com/office/drawing/2014/main" id="{F3ED228E-FCAD-EE45-9BF9-B577E3696DF1}"/>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5;p34">
            <a:extLst>
              <a:ext uri="{FF2B5EF4-FFF2-40B4-BE49-F238E27FC236}">
                <a16:creationId xmlns:a16="http://schemas.microsoft.com/office/drawing/2014/main" id="{3EFC5D5D-A4B6-EC1A-B4D0-E80B387F840C}"/>
              </a:ext>
            </a:extLst>
          </p:cNvPr>
          <p:cNvSpPr/>
          <p:nvPr/>
        </p:nvSpPr>
        <p:spPr>
          <a:xfrm>
            <a:off x="2176473" y="2130735"/>
            <a:ext cx="1178100" cy="117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6;p34">
            <a:extLst>
              <a:ext uri="{FF2B5EF4-FFF2-40B4-BE49-F238E27FC236}">
                <a16:creationId xmlns:a16="http://schemas.microsoft.com/office/drawing/2014/main" id="{E5E795B4-9DA2-485B-06A7-D8BC90F6742C}"/>
              </a:ext>
            </a:extLst>
          </p:cNvPr>
          <p:cNvSpPr txBox="1">
            <a:spLocks noGrp="1"/>
          </p:cNvSpPr>
          <p:nvPr>
            <p:ph type="title"/>
          </p:nvPr>
        </p:nvSpPr>
        <p:spPr>
          <a:xfrm>
            <a:off x="1549685" y="1347614"/>
            <a:ext cx="6044529"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500" dirty="0"/>
              <a:t>Thank You!</a:t>
            </a:r>
            <a:endParaRPr sz="8500" dirty="0"/>
          </a:p>
        </p:txBody>
      </p:sp>
      <p:sp>
        <p:nvSpPr>
          <p:cNvPr id="17" name="Google Shape;607;p34">
            <a:extLst>
              <a:ext uri="{FF2B5EF4-FFF2-40B4-BE49-F238E27FC236}">
                <a16:creationId xmlns:a16="http://schemas.microsoft.com/office/drawing/2014/main" id="{8690D088-FA83-9791-E5BB-2B898C26BE8B}"/>
              </a:ext>
            </a:extLst>
          </p:cNvPr>
          <p:cNvSpPr txBox="1">
            <a:spLocks/>
          </p:cNvSpPr>
          <p:nvPr/>
        </p:nvSpPr>
        <p:spPr>
          <a:xfrm>
            <a:off x="2347900" y="2355726"/>
            <a:ext cx="4448100" cy="105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Nunito Light"/>
              <a:buChar char="●"/>
              <a:defRPr sz="1200" b="0" i="0" u="none" strike="noStrike" cap="none">
                <a:solidFill>
                  <a:schemeClr val="dk1"/>
                </a:solidFill>
                <a:latin typeface="Roboto"/>
                <a:ea typeface="Roboto"/>
                <a:cs typeface="Roboto"/>
                <a:sym typeface="Roboto"/>
              </a:defRPr>
            </a:lvl1pPr>
            <a:lvl2pPr marL="914400" marR="0" lvl="1" indent="-298450" algn="l" rtl="0">
              <a:lnSpc>
                <a:spcPct val="115000"/>
              </a:lnSpc>
              <a:spcBef>
                <a:spcPts val="1000"/>
              </a:spcBef>
              <a:spcAft>
                <a:spcPts val="0"/>
              </a:spcAft>
              <a:buClr>
                <a:schemeClr val="dk1"/>
              </a:buClr>
              <a:buSzPts val="1100"/>
              <a:buFont typeface="Nunito Light"/>
              <a:buChar char="○"/>
              <a:defRPr sz="1100" b="0" i="0" u="none" strike="noStrike" cap="none">
                <a:solidFill>
                  <a:srgbClr val="434343"/>
                </a:solidFill>
                <a:latin typeface="Roboto"/>
                <a:ea typeface="Roboto"/>
                <a:cs typeface="Roboto"/>
                <a:sym typeface="Roboto"/>
              </a:defRPr>
            </a:lvl2pPr>
            <a:lvl3pPr marL="1371600" marR="0" lvl="2" indent="-298450" algn="l" rtl="0">
              <a:lnSpc>
                <a:spcPct val="115000"/>
              </a:lnSpc>
              <a:spcBef>
                <a:spcPts val="1600"/>
              </a:spcBef>
              <a:spcAft>
                <a:spcPts val="0"/>
              </a:spcAft>
              <a:buClr>
                <a:schemeClr val="dk1"/>
              </a:buClr>
              <a:buSzPts val="1100"/>
              <a:buFont typeface="Nunito Light"/>
              <a:buChar char="■"/>
              <a:defRPr sz="1100" b="0" i="0" u="none" strike="noStrike" cap="none">
                <a:solidFill>
                  <a:srgbClr val="434343"/>
                </a:solidFill>
                <a:latin typeface="Roboto"/>
                <a:ea typeface="Roboto"/>
                <a:cs typeface="Roboto"/>
                <a:sym typeface="Roboto"/>
              </a:defRPr>
            </a:lvl3pPr>
            <a:lvl4pPr marL="1828800" marR="0" lvl="3" indent="-298450" algn="l" rtl="0">
              <a:lnSpc>
                <a:spcPct val="115000"/>
              </a:lnSpc>
              <a:spcBef>
                <a:spcPts val="1600"/>
              </a:spcBef>
              <a:spcAft>
                <a:spcPts val="0"/>
              </a:spcAft>
              <a:buClr>
                <a:schemeClr val="dk1"/>
              </a:buClr>
              <a:buSzPts val="1100"/>
              <a:buFont typeface="Nunito Light"/>
              <a:buChar char="●"/>
              <a:defRPr sz="1100" b="0" i="0" u="none" strike="noStrike" cap="none">
                <a:solidFill>
                  <a:srgbClr val="434343"/>
                </a:solidFill>
                <a:latin typeface="Roboto"/>
                <a:ea typeface="Roboto"/>
                <a:cs typeface="Roboto"/>
                <a:sym typeface="Roboto"/>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9pPr>
          </a:lstStyle>
          <a:p>
            <a:pPr marL="0" indent="0" algn="ctr">
              <a:buFont typeface="Nunito Light"/>
              <a:buNone/>
            </a:pPr>
            <a:r>
              <a:rPr lang="en-GB" sz="2000" dirty="0">
                <a:latin typeface="Playfair Display ExtraBold"/>
                <a:ea typeface="Playfair Display ExtraBold"/>
                <a:cs typeface="Playfair Display ExtraBold"/>
                <a:sym typeface="Playfair Display ExtraBold"/>
              </a:rPr>
              <a:t>Do you have any questions?</a:t>
            </a:r>
          </a:p>
          <a:p>
            <a:pPr marL="0" indent="0" algn="ctr">
              <a:buFont typeface="Nunito Light"/>
              <a:buNone/>
            </a:pPr>
            <a:endParaRPr lang="en-GB" sz="500" dirty="0"/>
          </a:p>
        </p:txBody>
      </p:sp>
      <p:grpSp>
        <p:nvGrpSpPr>
          <p:cNvPr id="18" name="Google Shape;613;p34">
            <a:extLst>
              <a:ext uri="{FF2B5EF4-FFF2-40B4-BE49-F238E27FC236}">
                <a16:creationId xmlns:a16="http://schemas.microsoft.com/office/drawing/2014/main" id="{6D4D6348-DC6C-FA49-1134-24B31681393E}"/>
              </a:ext>
            </a:extLst>
          </p:cNvPr>
          <p:cNvGrpSpPr/>
          <p:nvPr/>
        </p:nvGrpSpPr>
        <p:grpSpPr>
          <a:xfrm rot="5400000">
            <a:off x="374513" y="4120620"/>
            <a:ext cx="677400" cy="289350"/>
            <a:chOff x="8682125" y="394825"/>
            <a:chExt cx="677400" cy="289350"/>
          </a:xfrm>
        </p:grpSpPr>
        <p:sp>
          <p:nvSpPr>
            <p:cNvPr id="19" name="Google Shape;614;p34">
              <a:extLst>
                <a:ext uri="{FF2B5EF4-FFF2-40B4-BE49-F238E27FC236}">
                  <a16:creationId xmlns:a16="http://schemas.microsoft.com/office/drawing/2014/main" id="{3E49F1BF-0A1D-ADAB-8E90-3C231F1680E1}"/>
                </a:ext>
              </a:extLst>
            </p:cNvPr>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5;p34">
              <a:extLst>
                <a:ext uri="{FF2B5EF4-FFF2-40B4-BE49-F238E27FC236}">
                  <a16:creationId xmlns:a16="http://schemas.microsoft.com/office/drawing/2014/main" id="{71A941B0-FF53-C756-D80F-3760A5A1D397}"/>
                </a:ext>
              </a:extLst>
            </p:cNvPr>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6;p34">
              <a:extLst>
                <a:ext uri="{FF2B5EF4-FFF2-40B4-BE49-F238E27FC236}">
                  <a16:creationId xmlns:a16="http://schemas.microsoft.com/office/drawing/2014/main" id="{C698467D-CC1E-130A-8386-CA32990B94E7}"/>
                </a:ext>
              </a:extLst>
            </p:cNvPr>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7;p34">
              <a:extLst>
                <a:ext uri="{FF2B5EF4-FFF2-40B4-BE49-F238E27FC236}">
                  <a16:creationId xmlns:a16="http://schemas.microsoft.com/office/drawing/2014/main" id="{F36BCB7F-14A7-7FA1-CE67-8810CDEF5428}"/>
                </a:ext>
              </a:extLst>
            </p:cNvPr>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8;p34">
              <a:extLst>
                <a:ext uri="{FF2B5EF4-FFF2-40B4-BE49-F238E27FC236}">
                  <a16:creationId xmlns:a16="http://schemas.microsoft.com/office/drawing/2014/main" id="{DC88FC25-07A3-2A70-A4F6-45C547A9828B}"/>
                </a:ext>
              </a:extLst>
            </p:cNvPr>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9;p34">
              <a:extLst>
                <a:ext uri="{FF2B5EF4-FFF2-40B4-BE49-F238E27FC236}">
                  <a16:creationId xmlns:a16="http://schemas.microsoft.com/office/drawing/2014/main" id="{0C035914-3E04-249C-4511-98337AC5DD18}"/>
                </a:ext>
              </a:extLst>
            </p:cNvPr>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0;p34">
              <a:extLst>
                <a:ext uri="{FF2B5EF4-FFF2-40B4-BE49-F238E27FC236}">
                  <a16:creationId xmlns:a16="http://schemas.microsoft.com/office/drawing/2014/main" id="{AE3BEDC7-2FEA-5A15-6E31-413B37C88115}"/>
                </a:ext>
              </a:extLst>
            </p:cNvPr>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1;p34">
              <a:extLst>
                <a:ext uri="{FF2B5EF4-FFF2-40B4-BE49-F238E27FC236}">
                  <a16:creationId xmlns:a16="http://schemas.microsoft.com/office/drawing/2014/main" id="{2C803873-1FC6-1B7E-641A-8E586C4C522A}"/>
                </a:ext>
              </a:extLst>
            </p:cNvPr>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1179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Resources: </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324544" y="4409125"/>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Table 5">
            <a:extLst>
              <a:ext uri="{FF2B5EF4-FFF2-40B4-BE49-F238E27FC236}">
                <a16:creationId xmlns:a16="http://schemas.microsoft.com/office/drawing/2014/main" id="{4475BEFD-CE24-2B49-EB42-242F91B48303}"/>
              </a:ext>
            </a:extLst>
          </p:cNvPr>
          <p:cNvGraphicFramePr>
            <a:graphicFrameLocks noGrp="1"/>
          </p:cNvGraphicFramePr>
          <p:nvPr>
            <p:extLst>
              <p:ext uri="{D42A27DB-BD31-4B8C-83A1-F6EECF244321}">
                <p14:modId xmlns:p14="http://schemas.microsoft.com/office/powerpoint/2010/main" val="441853148"/>
              </p:ext>
            </p:extLst>
          </p:nvPr>
        </p:nvGraphicFramePr>
        <p:xfrm>
          <a:off x="1770956" y="1109845"/>
          <a:ext cx="5604257" cy="3139440"/>
        </p:xfrm>
        <a:graphic>
          <a:graphicData uri="http://schemas.openxmlformats.org/drawingml/2006/table">
            <a:tbl>
              <a:tblPr firstRow="1" bandRow="1">
                <a:tableStyleId>{38D5F789-F7FF-4708-88E7-D03F1C3A4AAA}</a:tableStyleId>
              </a:tblPr>
              <a:tblGrid>
                <a:gridCol w="1042764">
                  <a:extLst>
                    <a:ext uri="{9D8B030D-6E8A-4147-A177-3AD203B41FA5}">
                      <a16:colId xmlns:a16="http://schemas.microsoft.com/office/drawing/2014/main" val="1457017325"/>
                    </a:ext>
                  </a:extLst>
                </a:gridCol>
                <a:gridCol w="2622376">
                  <a:extLst>
                    <a:ext uri="{9D8B030D-6E8A-4147-A177-3AD203B41FA5}">
                      <a16:colId xmlns:a16="http://schemas.microsoft.com/office/drawing/2014/main" val="588716262"/>
                    </a:ext>
                  </a:extLst>
                </a:gridCol>
                <a:gridCol w="1939117">
                  <a:extLst>
                    <a:ext uri="{9D8B030D-6E8A-4147-A177-3AD203B41FA5}">
                      <a16:colId xmlns:a16="http://schemas.microsoft.com/office/drawing/2014/main" val="117943013"/>
                    </a:ext>
                  </a:extLst>
                </a:gridCol>
              </a:tblGrid>
              <a:tr h="0">
                <a:tc rowSpan="4">
                  <a:txBody>
                    <a:bodyPr/>
                    <a:lstStyle/>
                    <a:p>
                      <a:r>
                        <a:rPr lang="en-SG" sz="1000" dirty="0"/>
                        <a:t>Theory</a:t>
                      </a:r>
                    </a:p>
                  </a:txBody>
                  <a:tcPr>
                    <a:solidFill>
                      <a:schemeClr val="bg2">
                        <a:lumMod val="40000"/>
                        <a:lumOff val="60000"/>
                      </a:schemeClr>
                    </a:solidFill>
                  </a:tcPr>
                </a:tc>
                <a:tc>
                  <a:txBody>
                    <a:bodyPr/>
                    <a:lstStyle/>
                    <a:p>
                      <a:r>
                        <a:rPr lang="en-SG" sz="1000" dirty="0"/>
                        <a:t>History of computer vision</a:t>
                      </a:r>
                    </a:p>
                  </a:txBody>
                  <a:tcPr>
                    <a:solidFill>
                      <a:schemeClr val="bg2">
                        <a:lumMod val="40000"/>
                        <a:lumOff val="60000"/>
                      </a:schemeClr>
                    </a:solidFill>
                  </a:tcPr>
                </a:tc>
                <a:tc>
                  <a:txBody>
                    <a:bodyPr/>
                    <a:lstStyle/>
                    <a:p>
                      <a:r>
                        <a:rPr lang="en-SG" sz="1000" dirty="0">
                          <a:hlinkClick r:id="rId3"/>
                        </a:rPr>
                        <a:t>Lil’log</a:t>
                      </a:r>
                      <a:endParaRPr lang="en-SG" sz="1000" dirty="0"/>
                    </a:p>
                  </a:txBody>
                  <a:tcPr/>
                </a:tc>
                <a:extLst>
                  <a:ext uri="{0D108BD9-81ED-4DB2-BD59-A6C34878D82A}">
                    <a16:rowId xmlns:a16="http://schemas.microsoft.com/office/drawing/2014/main" val="1304533176"/>
                  </a:ext>
                </a:extLst>
              </a:tr>
              <a:tr h="0">
                <a:tc vMerge="1">
                  <a:txBody>
                    <a:bodyPr/>
                    <a:lstStyle/>
                    <a:p>
                      <a:endParaRPr lang="en-SG" sz="1000" dirty="0"/>
                    </a:p>
                  </a:txBody>
                  <a:tcPr>
                    <a:solidFill>
                      <a:schemeClr val="bg2">
                        <a:lumMod val="40000"/>
                        <a:lumOff val="60000"/>
                      </a:schemeClr>
                    </a:solidFill>
                  </a:tcPr>
                </a:tc>
                <a:tc>
                  <a:txBody>
                    <a:bodyPr/>
                    <a:lstStyle/>
                    <a:p>
                      <a:r>
                        <a:rPr lang="en-SG" sz="1000" dirty="0"/>
                        <a:t>Understanding MAP metric</a:t>
                      </a:r>
                    </a:p>
                  </a:txBody>
                  <a:tcPr>
                    <a:solidFill>
                      <a:schemeClr val="bg2">
                        <a:lumMod val="40000"/>
                        <a:lumOff val="60000"/>
                      </a:schemeClr>
                    </a:solidFill>
                  </a:tcPr>
                </a:tc>
                <a:tc>
                  <a:txBody>
                    <a:bodyPr/>
                    <a:lstStyle/>
                    <a:p>
                      <a:r>
                        <a:rPr lang="en-SG" sz="1000" dirty="0">
                          <a:hlinkClick r:id="rId4"/>
                        </a:rPr>
                        <a:t>Medium</a:t>
                      </a:r>
                      <a:endParaRPr lang="en-SG" sz="1000" dirty="0"/>
                    </a:p>
                  </a:txBody>
                  <a:tcPr/>
                </a:tc>
                <a:extLst>
                  <a:ext uri="{0D108BD9-81ED-4DB2-BD59-A6C34878D82A}">
                    <a16:rowId xmlns:a16="http://schemas.microsoft.com/office/drawing/2014/main" val="2978416989"/>
                  </a:ext>
                </a:extLst>
              </a:tr>
              <a:tr h="0">
                <a:tc vMerge="1">
                  <a:txBody>
                    <a:bodyPr/>
                    <a:lstStyle/>
                    <a:p>
                      <a:endParaRPr lang="en-SG" sz="1000" dirty="0"/>
                    </a:p>
                  </a:txBody>
                  <a:tcPr>
                    <a:solidFill>
                      <a:schemeClr val="bg2">
                        <a:lumMod val="40000"/>
                        <a:lumOff val="60000"/>
                      </a:schemeClr>
                    </a:solidFill>
                  </a:tcPr>
                </a:tc>
                <a:tc>
                  <a:txBody>
                    <a:bodyPr/>
                    <a:lstStyle/>
                    <a:p>
                      <a:r>
                        <a:rPr lang="en-SG" sz="1000" dirty="0"/>
                        <a:t>Understanding labelling</a:t>
                      </a:r>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5"/>
                        </a:rPr>
                        <a:t>SuperAnnotate</a:t>
                      </a:r>
                      <a:endParaRPr lang="en-SG" sz="1000" dirty="0"/>
                    </a:p>
                  </a:txBody>
                  <a:tcPr/>
                </a:tc>
                <a:extLst>
                  <a:ext uri="{0D108BD9-81ED-4DB2-BD59-A6C34878D82A}">
                    <a16:rowId xmlns:a16="http://schemas.microsoft.com/office/drawing/2014/main" val="675839876"/>
                  </a:ext>
                </a:extLst>
              </a:tr>
              <a:tr h="0">
                <a:tc vMerge="1">
                  <a:txBody>
                    <a:bodyPr/>
                    <a:lstStyle/>
                    <a:p>
                      <a:endParaRPr lang="en-SG" sz="1000" dirty="0"/>
                    </a:p>
                  </a:txBody>
                  <a:tcPr>
                    <a:solidFill>
                      <a:schemeClr val="bg2">
                        <a:lumMod val="40000"/>
                        <a:lumOff val="60000"/>
                      </a:schemeClr>
                    </a:solidFill>
                  </a:tcPr>
                </a:tc>
                <a:tc>
                  <a:txBody>
                    <a:bodyPr/>
                    <a:lstStyle/>
                    <a:p>
                      <a:r>
                        <a:rPr lang="en-SG" sz="1000" dirty="0"/>
                        <a:t>Understanding YOLOv3</a:t>
                      </a:r>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6"/>
                        </a:rPr>
                        <a:t>Paper</a:t>
                      </a:r>
                      <a:endParaRPr lang="en-SG" sz="1000" dirty="0"/>
                    </a:p>
                  </a:txBody>
                  <a:tcPr/>
                </a:tc>
                <a:extLst>
                  <a:ext uri="{0D108BD9-81ED-4DB2-BD59-A6C34878D82A}">
                    <a16:rowId xmlns:a16="http://schemas.microsoft.com/office/drawing/2014/main" val="3423214029"/>
                  </a:ext>
                </a:extLst>
              </a:tr>
              <a:tr h="0">
                <a:tc rowSpan="5">
                  <a:txBody>
                    <a:bodyPr/>
                    <a:lstStyle/>
                    <a:p>
                      <a:r>
                        <a:rPr lang="en-SG" sz="1000" dirty="0"/>
                        <a:t>Computer vision workflow</a:t>
                      </a:r>
                    </a:p>
                  </a:txBody>
                  <a:tcPr>
                    <a:solidFill>
                      <a:schemeClr val="bg2">
                        <a:lumMod val="40000"/>
                        <a:lumOff val="60000"/>
                      </a:schemeClr>
                    </a:solidFill>
                  </a:tcPr>
                </a:tc>
                <a:tc>
                  <a:txBody>
                    <a:bodyPr/>
                    <a:lstStyle/>
                    <a:p>
                      <a:r>
                        <a:rPr lang="en-SG" sz="1000" dirty="0"/>
                        <a:t>Labelling with </a:t>
                      </a:r>
                      <a:r>
                        <a:rPr lang="en-SG" sz="1000" dirty="0" err="1"/>
                        <a:t>labelImg</a:t>
                      </a:r>
                      <a:endParaRPr lang="en-SG" sz="1000" dirty="0"/>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7"/>
                        </a:rPr>
                        <a:t>Labelmg </a:t>
                      </a:r>
                      <a:r>
                        <a:rPr lang="en-SG" sz="1000" dirty="0" err="1">
                          <a:hlinkClick r:id="rId7"/>
                        </a:rPr>
                        <a:t>github</a:t>
                      </a:r>
                      <a:endParaRPr lang="en-SG"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8"/>
                        </a:rPr>
                        <a:t>Roboflow</a:t>
                      </a:r>
                      <a:endParaRPr lang="en-SG" sz="1000" dirty="0"/>
                    </a:p>
                  </a:txBody>
                  <a:tcPr/>
                </a:tc>
                <a:extLst>
                  <a:ext uri="{0D108BD9-81ED-4DB2-BD59-A6C34878D82A}">
                    <a16:rowId xmlns:a16="http://schemas.microsoft.com/office/drawing/2014/main" val="1012000353"/>
                  </a:ext>
                </a:extLst>
              </a:tr>
              <a:tr h="0">
                <a:tc vMerge="1">
                  <a:txBody>
                    <a:bodyPr/>
                    <a:lstStyle/>
                    <a:p>
                      <a:endParaRPr lang="en-SG" sz="1000" dirty="0"/>
                    </a:p>
                  </a:txBody>
                  <a:tcPr>
                    <a:solidFill>
                      <a:schemeClr val="bg2">
                        <a:lumMod val="40000"/>
                        <a:lumOff val="60000"/>
                      </a:schemeClr>
                    </a:solidFill>
                  </a:tcPr>
                </a:tc>
                <a:tc>
                  <a:txBody>
                    <a:bodyPr/>
                    <a:lstStyle/>
                    <a:p>
                      <a:r>
                        <a:rPr lang="en-SG" sz="1000" dirty="0"/>
                        <a:t>Getting started with VS Code</a:t>
                      </a:r>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9"/>
                        </a:rPr>
                        <a:t>VS Code</a:t>
                      </a:r>
                      <a:endParaRPr lang="en-SG" sz="1000" dirty="0"/>
                    </a:p>
                  </a:txBody>
                  <a:tcPr/>
                </a:tc>
                <a:extLst>
                  <a:ext uri="{0D108BD9-81ED-4DB2-BD59-A6C34878D82A}">
                    <a16:rowId xmlns:a16="http://schemas.microsoft.com/office/drawing/2014/main" val="3312015932"/>
                  </a:ext>
                </a:extLst>
              </a:tr>
              <a:tr h="0">
                <a:tc vMerge="1">
                  <a:txBody>
                    <a:bodyPr/>
                    <a:lstStyle/>
                    <a:p>
                      <a:endParaRPr lang="en-SG" sz="1000" dirty="0"/>
                    </a:p>
                  </a:txBody>
                  <a:tcPr>
                    <a:solidFill>
                      <a:schemeClr val="bg2">
                        <a:lumMod val="40000"/>
                        <a:lumOff val="60000"/>
                      </a:schemeClr>
                    </a:solidFill>
                  </a:tcPr>
                </a:tc>
                <a:tc>
                  <a:txBody>
                    <a:bodyPr/>
                    <a:lstStyle/>
                    <a:p>
                      <a:r>
                        <a:rPr lang="en-SG" sz="1000" dirty="0"/>
                        <a:t>How to use YOLOv3 with </a:t>
                      </a:r>
                      <a:r>
                        <a:rPr lang="en-SG" sz="1000" dirty="0" err="1"/>
                        <a:t>Keras</a:t>
                      </a:r>
                      <a:endParaRPr lang="en-SG" sz="1000" dirty="0"/>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10"/>
                        </a:rPr>
                        <a:t>Machine learning mastery</a:t>
                      </a:r>
                      <a:endParaRPr lang="en-SG" sz="1000" dirty="0"/>
                    </a:p>
                  </a:txBody>
                  <a:tcPr/>
                </a:tc>
                <a:extLst>
                  <a:ext uri="{0D108BD9-81ED-4DB2-BD59-A6C34878D82A}">
                    <a16:rowId xmlns:a16="http://schemas.microsoft.com/office/drawing/2014/main" val="2650282036"/>
                  </a:ext>
                </a:extLst>
              </a:tr>
              <a:tr h="0">
                <a:tc vMerge="1">
                  <a:txBody>
                    <a:bodyPr/>
                    <a:lstStyle/>
                    <a:p>
                      <a:endParaRPr lang="en-SG" sz="1000" dirty="0"/>
                    </a:p>
                  </a:txBody>
                  <a:tcPr>
                    <a:solidFill>
                      <a:schemeClr val="bg2">
                        <a:lumMod val="40000"/>
                        <a:lumOff val="60000"/>
                      </a:schemeClr>
                    </a:solidFill>
                  </a:tcPr>
                </a:tc>
                <a:tc>
                  <a:txBody>
                    <a:bodyPr/>
                    <a:lstStyle/>
                    <a:p>
                      <a:r>
                        <a:rPr lang="en-SG" sz="1000" dirty="0"/>
                        <a:t>How to train YOLOv3</a:t>
                      </a:r>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11"/>
                        </a:rPr>
                        <a:t>Experiencor </a:t>
                      </a:r>
                      <a:r>
                        <a:rPr lang="en-SG" sz="1000" dirty="0" err="1">
                          <a:hlinkClick r:id="rId11"/>
                        </a:rPr>
                        <a:t>github</a:t>
                      </a:r>
                      <a:endParaRPr lang="en-SG"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12"/>
                        </a:rPr>
                        <a:t>Gilbert Tanner</a:t>
                      </a:r>
                      <a:endParaRPr lang="en-SG"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hlinkClick r:id="rId13"/>
                        </a:rPr>
                        <a:t>Kaggle</a:t>
                      </a:r>
                      <a:endParaRPr lang="en-SG" sz="1000" dirty="0"/>
                    </a:p>
                  </a:txBody>
                  <a:tcPr/>
                </a:tc>
                <a:extLst>
                  <a:ext uri="{0D108BD9-81ED-4DB2-BD59-A6C34878D82A}">
                    <a16:rowId xmlns:a16="http://schemas.microsoft.com/office/drawing/2014/main" val="1849641831"/>
                  </a:ext>
                </a:extLst>
              </a:tr>
              <a:tr h="0">
                <a:tc vMerge="1">
                  <a:txBody>
                    <a:bodyPr/>
                    <a:lstStyle/>
                    <a:p>
                      <a:endParaRPr lang="en-SG" sz="1000" dirty="0"/>
                    </a:p>
                  </a:txBody>
                  <a:tcPr>
                    <a:solidFill>
                      <a:schemeClr val="bg2">
                        <a:lumMod val="40000"/>
                        <a:lumOff val="60000"/>
                      </a:schemeClr>
                    </a:solidFill>
                  </a:tcPr>
                </a:tc>
                <a:tc>
                  <a:txBody>
                    <a:bodyPr/>
                    <a:lstStyle/>
                    <a:p>
                      <a:r>
                        <a:rPr lang="en-SG" sz="1000" dirty="0"/>
                        <a:t>COCO dataset</a:t>
                      </a:r>
                    </a:p>
                  </a:txBody>
                  <a:tcPr>
                    <a:solidFill>
                      <a:schemeClr val="bg2">
                        <a:lumMod val="40000"/>
                        <a:lumOff val="60000"/>
                      </a:schemeClr>
                    </a:solidFill>
                  </a:tcPr>
                </a:tc>
                <a:tc>
                  <a:txBody>
                    <a:bodyPr/>
                    <a:lstStyle/>
                    <a:p>
                      <a:r>
                        <a:rPr lang="en-SG" sz="1000" dirty="0">
                          <a:hlinkClick r:id="rId14"/>
                        </a:rPr>
                        <a:t>COCO</a:t>
                      </a:r>
                      <a:endParaRPr lang="en-SG" sz="1000" dirty="0"/>
                    </a:p>
                  </a:txBody>
                  <a:tcPr/>
                </a:tc>
                <a:extLst>
                  <a:ext uri="{0D108BD9-81ED-4DB2-BD59-A6C34878D82A}">
                    <a16:rowId xmlns:a16="http://schemas.microsoft.com/office/drawing/2014/main" val="1367387664"/>
                  </a:ext>
                </a:extLst>
              </a:tr>
              <a:tr h="0">
                <a:tc>
                  <a:txBody>
                    <a:bodyPr/>
                    <a:lstStyle/>
                    <a:p>
                      <a:r>
                        <a:rPr lang="en-SG" sz="1000" dirty="0"/>
                        <a:t>Stretch goals</a:t>
                      </a:r>
                    </a:p>
                  </a:txBody>
                  <a:tcPr>
                    <a:solidFill>
                      <a:schemeClr val="bg2">
                        <a:lumMod val="40000"/>
                        <a:lumOff val="60000"/>
                      </a:schemeClr>
                    </a:solidFill>
                  </a:tcPr>
                </a:tc>
                <a:tc>
                  <a:txBody>
                    <a:bodyPr/>
                    <a:lstStyle/>
                    <a:p>
                      <a:r>
                        <a:rPr lang="en-SG" sz="1000" dirty="0"/>
                        <a:t>Multi-label CV using </a:t>
                      </a:r>
                      <a:r>
                        <a:rPr lang="en-SG" sz="1000" dirty="0" err="1"/>
                        <a:t>Keras</a:t>
                      </a:r>
                      <a:endParaRPr lang="en-SG" sz="1000" dirty="0"/>
                    </a:p>
                  </a:txBody>
                  <a:tcPr>
                    <a:solidFill>
                      <a:schemeClr val="bg2">
                        <a:lumMod val="40000"/>
                        <a:lumOff val="60000"/>
                      </a:schemeClr>
                    </a:solidFill>
                  </a:tcPr>
                </a:tc>
                <a:tc>
                  <a:txBody>
                    <a:bodyPr/>
                    <a:lstStyle/>
                    <a:p>
                      <a:r>
                        <a:rPr lang="en-SG" sz="1000" dirty="0">
                          <a:hlinkClick r:id="rId15"/>
                        </a:rPr>
                        <a:t>Analytics Vidhya</a:t>
                      </a:r>
                      <a:endParaRPr lang="en-SG" sz="1000" dirty="0"/>
                    </a:p>
                  </a:txBody>
                  <a:tcPr/>
                </a:tc>
                <a:extLst>
                  <a:ext uri="{0D108BD9-81ED-4DB2-BD59-A6C34878D82A}">
                    <a16:rowId xmlns:a16="http://schemas.microsoft.com/office/drawing/2014/main" val="88288436"/>
                  </a:ext>
                </a:extLst>
              </a:tr>
              <a:tr h="0">
                <a:tc>
                  <a:txBody>
                    <a:bodyPr/>
                    <a:lstStyle/>
                    <a:p>
                      <a:endParaRPr lang="en-SG" sz="1000" dirty="0"/>
                    </a:p>
                  </a:txBody>
                  <a:tcPr>
                    <a:solidFill>
                      <a:schemeClr val="bg2">
                        <a:lumMod val="40000"/>
                        <a:lumOff val="60000"/>
                      </a:schemeClr>
                    </a:solidFill>
                  </a:tcPr>
                </a:tc>
                <a:tc>
                  <a:txBody>
                    <a:bodyPr/>
                    <a:lstStyle/>
                    <a:p>
                      <a:r>
                        <a:rPr lang="en-SG" sz="1000" dirty="0" err="1"/>
                        <a:t>Streamlit</a:t>
                      </a:r>
                      <a:r>
                        <a:rPr lang="en-SG" sz="1000" dirty="0"/>
                        <a:t> deployment</a:t>
                      </a:r>
                    </a:p>
                  </a:txBody>
                  <a:tcPr>
                    <a:solidFill>
                      <a:schemeClr val="bg2">
                        <a:lumMod val="40000"/>
                        <a:lumOff val="60000"/>
                      </a:schemeClr>
                    </a:solidFill>
                  </a:tcPr>
                </a:tc>
                <a:tc>
                  <a:txBody>
                    <a:bodyPr/>
                    <a:lstStyle/>
                    <a:p>
                      <a:r>
                        <a:rPr lang="en-SG" sz="1000" dirty="0">
                          <a:hlinkClick r:id="rId16"/>
                        </a:rPr>
                        <a:t>thepbordin</a:t>
                      </a:r>
                      <a:endParaRPr lang="en-SG" sz="1000" dirty="0"/>
                    </a:p>
                  </a:txBody>
                  <a:tcPr/>
                </a:tc>
                <a:extLst>
                  <a:ext uri="{0D108BD9-81ED-4DB2-BD59-A6C34878D82A}">
                    <a16:rowId xmlns:a16="http://schemas.microsoft.com/office/drawing/2014/main" val="374537866"/>
                  </a:ext>
                </a:extLst>
              </a:tr>
            </a:tbl>
          </a:graphicData>
        </a:graphic>
      </p:graphicFrame>
    </p:spTree>
    <p:extLst>
      <p:ext uri="{BB962C8B-B14F-4D97-AF65-F5344CB8AC3E}">
        <p14:creationId xmlns:p14="http://schemas.microsoft.com/office/powerpoint/2010/main" val="3215644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4349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A73954-FEF6-632B-4086-DDFE62154819}"/>
              </a:ext>
            </a:extLst>
          </p:cNvPr>
          <p:cNvSpPr>
            <a:spLocks noGrp="1"/>
          </p:cNvSpPr>
          <p:nvPr>
            <p:ph type="subTitle" idx="1"/>
          </p:nvPr>
        </p:nvSpPr>
        <p:spPr>
          <a:xfrm>
            <a:off x="702341" y="843558"/>
            <a:ext cx="7721659" cy="3672408"/>
          </a:xfrm>
        </p:spPr>
        <p:txBody>
          <a:bodyPr wrap="square" tIns="0" bIns="0" anchor="t" anchorCtr="0"/>
          <a:lstStyle/>
          <a:p>
            <a:pPr marL="180000" indent="-180000" algn="l">
              <a:spcBef>
                <a:spcPts val="300"/>
              </a:spcBef>
              <a:buSzPct val="100000"/>
              <a:buFont typeface="Wingdings" panose="05000000000000000000" pitchFamily="2" charset="2"/>
              <a:buChar char="§"/>
            </a:pPr>
            <a:r>
              <a:rPr lang="en-GB" sz="1200" dirty="0">
                <a:latin typeface="+mn-lt"/>
              </a:rPr>
              <a:t>The digitally generated photos were printed and made into physical documents</a:t>
            </a:r>
          </a:p>
          <a:p>
            <a:pPr marL="180000" indent="-180000" algn="l">
              <a:spcBef>
                <a:spcPts val="1200"/>
              </a:spcBef>
              <a:buSzPct val="100000"/>
              <a:buFont typeface="Wingdings" panose="05000000000000000000" pitchFamily="2" charset="2"/>
              <a:buChar char="§"/>
            </a:pPr>
            <a:r>
              <a:rPr lang="en-GB" sz="1200" dirty="0">
                <a:latin typeface="+mn-lt"/>
              </a:rPr>
              <a:t>These documents were then taken under these conditions:</a:t>
            </a:r>
          </a:p>
          <a:p>
            <a:pPr marL="637200" lvl="1" indent="-180000" algn="l">
              <a:spcBef>
                <a:spcPts val="300"/>
              </a:spcBef>
              <a:buSzPct val="100000"/>
              <a:buFont typeface="Wingdings" panose="05000000000000000000" pitchFamily="2" charset="2"/>
              <a:buChar char="§"/>
            </a:pPr>
            <a:r>
              <a:rPr lang="en-GB" sz="1200" dirty="0">
                <a:latin typeface="+mn-lt"/>
              </a:rPr>
              <a:t>Low  lighting  conditions  (20  documents  of  each type)</a:t>
            </a:r>
          </a:p>
          <a:p>
            <a:pPr marL="637200" lvl="1" indent="-180000" algn="l">
              <a:spcBef>
                <a:spcPts val="300"/>
              </a:spcBef>
              <a:buSzPct val="100000"/>
              <a:buFont typeface="Wingdings" panose="05000000000000000000" pitchFamily="2" charset="2"/>
              <a:buChar char="§"/>
            </a:pPr>
            <a:r>
              <a:rPr lang="en-GB" sz="1200" dirty="0">
                <a:latin typeface="+mn-lt"/>
              </a:rPr>
              <a:t>Keyboard as a background (10 documents of each type)</a:t>
            </a:r>
          </a:p>
          <a:p>
            <a:pPr marL="637200" lvl="1" indent="-180000" algn="l">
              <a:spcBef>
                <a:spcPts val="300"/>
              </a:spcBef>
              <a:buSzPct val="100000"/>
              <a:buFont typeface="Wingdings" panose="05000000000000000000" pitchFamily="2" charset="2"/>
              <a:buChar char="§"/>
            </a:pPr>
            <a:r>
              <a:rPr lang="en-GB" sz="1200" dirty="0">
                <a:latin typeface="+mn-lt"/>
              </a:rPr>
              <a:t>Natural  lighting,  captured  outdoors  (10  documents of each type)</a:t>
            </a:r>
          </a:p>
          <a:p>
            <a:pPr marL="637200" lvl="1" indent="-180000" algn="l">
              <a:spcBef>
                <a:spcPts val="300"/>
              </a:spcBef>
              <a:buSzPct val="100000"/>
              <a:buFont typeface="Wingdings" panose="05000000000000000000" pitchFamily="2" charset="2"/>
              <a:buChar char="§"/>
            </a:pPr>
            <a:r>
              <a:rPr lang="en-GB" sz="1200" dirty="0">
                <a:latin typeface="+mn-lt"/>
              </a:rPr>
              <a:t>Table  as  a  background  (10  documents  of  each type)</a:t>
            </a:r>
          </a:p>
          <a:p>
            <a:pPr marL="637200" lvl="1" indent="-180000" algn="l">
              <a:spcBef>
                <a:spcPts val="300"/>
              </a:spcBef>
              <a:buSzPct val="100000"/>
              <a:buFont typeface="Wingdings" panose="05000000000000000000" pitchFamily="2" charset="2"/>
              <a:buChar char="§"/>
            </a:pPr>
            <a:r>
              <a:rPr lang="en-GB" sz="1200" dirty="0">
                <a:latin typeface="+mn-lt"/>
              </a:rPr>
              <a:t>Cloth  with  various textures  as a  background (10 documents of each type)</a:t>
            </a:r>
          </a:p>
          <a:p>
            <a:pPr marL="637200" lvl="1" indent="-180000" algn="l">
              <a:spcBef>
                <a:spcPts val="300"/>
              </a:spcBef>
              <a:buSzPct val="100000"/>
              <a:buFont typeface="Wingdings" panose="05000000000000000000" pitchFamily="2" charset="2"/>
              <a:buChar char="§"/>
            </a:pPr>
            <a:r>
              <a:rPr lang="en-GB" sz="1200" dirty="0">
                <a:latin typeface="+mn-lt"/>
              </a:rPr>
              <a:t>Text document as a background (10 documents of each type)</a:t>
            </a:r>
          </a:p>
          <a:p>
            <a:pPr marL="637200" lvl="1" indent="-180000" algn="l">
              <a:spcBef>
                <a:spcPts val="300"/>
              </a:spcBef>
              <a:buSzPct val="100000"/>
              <a:buFont typeface="Wingdings" panose="05000000000000000000" pitchFamily="2" charset="2"/>
              <a:buChar char="§"/>
            </a:pPr>
            <a:r>
              <a:rPr lang="en-GB" sz="1200" dirty="0">
                <a:latin typeface="+mn-lt"/>
              </a:rPr>
              <a:t>High  projective distortions  of  the  document  (20 documents of each type)</a:t>
            </a:r>
          </a:p>
          <a:p>
            <a:pPr marL="637200" lvl="1" indent="-180000" algn="l">
              <a:spcBef>
                <a:spcPts val="300"/>
              </a:spcBef>
              <a:buSzPct val="100000"/>
              <a:buFont typeface="Wingdings" panose="05000000000000000000" pitchFamily="2" charset="2"/>
              <a:buChar char="§"/>
            </a:pPr>
            <a:r>
              <a:rPr lang="en-GB" sz="1200" dirty="0">
                <a:latin typeface="+mn-lt"/>
              </a:rPr>
              <a:t>Highlight from the sun or lamp hides a portion of the document (10 documents of each type) </a:t>
            </a:r>
          </a:p>
          <a:p>
            <a:pPr marL="180000" indent="-180000" algn="l">
              <a:spcBef>
                <a:spcPts val="1200"/>
              </a:spcBef>
              <a:buSzPct val="100000"/>
              <a:buFont typeface="Wingdings" panose="05000000000000000000" pitchFamily="2" charset="2"/>
              <a:buChar char="§"/>
            </a:pPr>
            <a:r>
              <a:rPr lang="en-GB" sz="1200" dirty="0">
                <a:latin typeface="+mn-lt"/>
              </a:rPr>
              <a:t>Each country abide to these pre-set parameters:</a:t>
            </a:r>
          </a:p>
          <a:p>
            <a:pPr marL="637200" lvl="1" indent="-180000" algn="l">
              <a:spcBef>
                <a:spcPts val="300"/>
              </a:spcBef>
              <a:buSzPct val="100000"/>
              <a:buFont typeface="Wingdings" panose="05000000000000000000" pitchFamily="2" charset="2"/>
              <a:buChar char="§"/>
            </a:pPr>
            <a:r>
              <a:rPr lang="en-GB" sz="1200" dirty="0">
                <a:latin typeface="+mn-lt"/>
              </a:rPr>
              <a:t>80% are adults (18 – 60 years old)</a:t>
            </a:r>
          </a:p>
          <a:p>
            <a:pPr marL="637200" lvl="1" indent="-180000" algn="l">
              <a:spcBef>
                <a:spcPts val="300"/>
              </a:spcBef>
              <a:buSzPct val="100000"/>
              <a:buFont typeface="Wingdings" panose="05000000000000000000" pitchFamily="2" charset="2"/>
              <a:buChar char="§"/>
            </a:pPr>
            <a:r>
              <a:rPr lang="en-GB" sz="1200" dirty="0">
                <a:latin typeface="+mn-lt"/>
              </a:rPr>
              <a:t>10% are seniors (&gt;60)</a:t>
            </a:r>
          </a:p>
          <a:p>
            <a:pPr marL="637200" lvl="1" indent="-180000" algn="l">
              <a:spcBef>
                <a:spcPts val="300"/>
              </a:spcBef>
              <a:buSzPct val="100000"/>
              <a:buFont typeface="Wingdings" panose="05000000000000000000" pitchFamily="2" charset="2"/>
              <a:buChar char="§"/>
            </a:pPr>
            <a:r>
              <a:rPr lang="en-GB" sz="1200" dirty="0">
                <a:latin typeface="+mn-lt"/>
              </a:rPr>
              <a:t>10% are children, adolescents (&lt;= 17)</a:t>
            </a:r>
          </a:p>
          <a:p>
            <a:pPr marL="637200" lvl="1" indent="-180000" algn="l">
              <a:spcBef>
                <a:spcPts val="300"/>
              </a:spcBef>
              <a:buSzPct val="100000"/>
              <a:buFont typeface="Wingdings" panose="05000000000000000000" pitchFamily="2" charset="2"/>
              <a:buChar char="§"/>
            </a:pPr>
            <a:r>
              <a:rPr lang="en-GB" sz="1200" dirty="0">
                <a:latin typeface="+mn-lt"/>
              </a:rPr>
              <a:t>50:50 male-female ratio</a:t>
            </a:r>
          </a:p>
          <a:p>
            <a:pPr marL="180000" indent="-180000" algn="l">
              <a:spcBef>
                <a:spcPts val="1200"/>
              </a:spcBef>
              <a:buSzPct val="100000"/>
              <a:buFont typeface="Wingdings" panose="05000000000000000000" pitchFamily="2" charset="2"/>
              <a:buChar char="§"/>
            </a:pPr>
            <a:r>
              <a:rPr lang="en-GB" sz="1200" dirty="0">
                <a:latin typeface="+mn-lt"/>
              </a:rPr>
              <a:t>Source: </a:t>
            </a:r>
            <a:r>
              <a:rPr lang="en-GB" sz="1200" dirty="0">
                <a:latin typeface="+mn-lt"/>
                <a:hlinkClick r:id="rId2"/>
              </a:rPr>
              <a:t>MIDV-2020: A Comprehensive Benchmark Dataset for Identity Document Analysis</a:t>
            </a:r>
            <a:endParaRPr lang="en-GB" sz="1200" dirty="0">
              <a:latin typeface="+mn-lt"/>
            </a:endParaRPr>
          </a:p>
        </p:txBody>
      </p:sp>
      <p:sp>
        <p:nvSpPr>
          <p:cNvPr id="4" name="Google Shape;427;p30">
            <a:extLst>
              <a:ext uri="{FF2B5EF4-FFF2-40B4-BE49-F238E27FC236}">
                <a16:creationId xmlns:a16="http://schemas.microsoft.com/office/drawing/2014/main" id="{1C7A2BA7-29EA-41DD-0442-F0FEA22CC10B}"/>
              </a:ext>
            </a:extLst>
          </p:cNvPr>
          <p:cNvSpPr txBox="1">
            <a:spLocks noGrp="1"/>
          </p:cNvSpPr>
          <p:nvPr>
            <p:ph type="title"/>
          </p:nvPr>
        </p:nvSpPr>
        <p:spPr>
          <a:xfrm>
            <a:off x="720000" y="2674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Dataset</a:t>
            </a:r>
            <a:endParaRPr sz="2800" dirty="0"/>
          </a:p>
        </p:txBody>
      </p:sp>
      <p:cxnSp>
        <p:nvCxnSpPr>
          <p:cNvPr id="5" name="Google Shape;436;p30">
            <a:extLst>
              <a:ext uri="{FF2B5EF4-FFF2-40B4-BE49-F238E27FC236}">
                <a16:creationId xmlns:a16="http://schemas.microsoft.com/office/drawing/2014/main" id="{2F6C2EE2-F907-51FF-E69E-6A5CBB0CFB63}"/>
              </a:ext>
            </a:extLst>
          </p:cNvPr>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Tree>
    <p:extLst>
      <p:ext uri="{BB962C8B-B14F-4D97-AF65-F5344CB8AC3E}">
        <p14:creationId xmlns:p14="http://schemas.microsoft.com/office/powerpoint/2010/main" val="683417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A73954-FEF6-632B-4086-DDFE62154819}"/>
              </a:ext>
            </a:extLst>
          </p:cNvPr>
          <p:cNvSpPr>
            <a:spLocks noGrp="1"/>
          </p:cNvSpPr>
          <p:nvPr>
            <p:ph type="subTitle" idx="1"/>
          </p:nvPr>
        </p:nvSpPr>
        <p:spPr>
          <a:xfrm>
            <a:off x="702341" y="987574"/>
            <a:ext cx="7721659" cy="3672408"/>
          </a:xfrm>
        </p:spPr>
        <p:txBody>
          <a:bodyPr wrap="square" tIns="0" bIns="0" anchor="t" anchorCtr="0"/>
          <a:lstStyle/>
          <a:p>
            <a:pPr marL="171450" indent="-171450" algn="l">
              <a:buSzPct val="100000"/>
              <a:buFont typeface="Wingdings" panose="05000000000000000000" pitchFamily="2" charset="2"/>
              <a:buChar char="§"/>
            </a:pPr>
            <a:r>
              <a:rPr lang="en-GB" sz="1200" b="1" dirty="0"/>
              <a:t>YOLO (You Only Look Once) is a popular object detection and image segmentation model </a:t>
            </a:r>
            <a:r>
              <a:rPr lang="en-GB" sz="1200" dirty="0"/>
              <a:t>developed by Joseph Redmon and Ali Farhadi at the University of Washington. The first version of YOLO was released in 2015 and </a:t>
            </a:r>
            <a:r>
              <a:rPr lang="en-GB" sz="1200" b="1" dirty="0"/>
              <a:t>quickly gained popularity due to its high speed and accuracy</a:t>
            </a:r>
            <a:r>
              <a:rPr lang="en-GB" sz="1200" dirty="0"/>
              <a:t>.</a:t>
            </a:r>
          </a:p>
          <a:p>
            <a:pPr marL="171450" indent="-171450" algn="l">
              <a:buSzPct val="100000"/>
              <a:buFont typeface="Wingdings" panose="05000000000000000000" pitchFamily="2" charset="2"/>
              <a:buChar char="§"/>
            </a:pPr>
            <a:endParaRPr lang="en-GB" sz="1200" dirty="0"/>
          </a:p>
          <a:p>
            <a:pPr marL="171450" indent="-171450" algn="l">
              <a:buSzPct val="100000"/>
              <a:buFont typeface="Wingdings" panose="05000000000000000000" pitchFamily="2" charset="2"/>
              <a:buChar char="§"/>
            </a:pPr>
            <a:r>
              <a:rPr lang="en-GB" sz="1200" dirty="0"/>
              <a:t>YOLOv2 was released in 2016 and improved upon the original model by incorporating batch normalization, anchor boxes, and dimension clusters. YOLOv3 was released in 2018 and further improved the model's performance by using a more efficient backbone network, adding a feature pyramid, and making use of focal loss.</a:t>
            </a:r>
          </a:p>
          <a:p>
            <a:pPr marL="171450" indent="-171450" algn="l">
              <a:buSzPct val="100000"/>
              <a:buFont typeface="Wingdings" panose="05000000000000000000" pitchFamily="2" charset="2"/>
              <a:buChar char="§"/>
            </a:pPr>
            <a:endParaRPr lang="en-GB" sz="1200" dirty="0"/>
          </a:p>
          <a:p>
            <a:pPr marL="171450" indent="-171450" algn="l">
              <a:buSzPct val="100000"/>
              <a:buFont typeface="Wingdings" panose="05000000000000000000" pitchFamily="2" charset="2"/>
              <a:buChar char="§"/>
            </a:pPr>
            <a:r>
              <a:rPr lang="en-GB" sz="1200" dirty="0"/>
              <a:t>In 2020, YOLOv4 was released which introduced a number of innovations such as the use of Mosaic data augmentation, a new anchor-free detection head, and a new loss function.</a:t>
            </a:r>
          </a:p>
          <a:p>
            <a:pPr marL="171450" indent="-171450" algn="l">
              <a:buSzPct val="100000"/>
              <a:buFont typeface="Wingdings" panose="05000000000000000000" pitchFamily="2" charset="2"/>
              <a:buChar char="§"/>
            </a:pPr>
            <a:endParaRPr lang="en-GB" sz="1200" dirty="0"/>
          </a:p>
          <a:p>
            <a:pPr marL="171450" indent="-171450" algn="l">
              <a:buSzPct val="100000"/>
              <a:buFont typeface="Wingdings" panose="05000000000000000000" pitchFamily="2" charset="2"/>
              <a:buChar char="§"/>
            </a:pPr>
            <a:r>
              <a:rPr lang="en-GB" sz="1200" dirty="0"/>
              <a:t>In 2021, Ultralytics released YOLOv5, which further improved the model's performance and added new features such as support for panoptic segmentation and object tracking. In addition, Ultralytics maintains a public open-source repository to provide guides and tutorials on the installation and use of YOLOv5 – </a:t>
            </a:r>
            <a:r>
              <a:rPr lang="en-GB" sz="1200" b="1" dirty="0"/>
              <a:t>making YOLOv5 easy to build and use</a:t>
            </a:r>
            <a:r>
              <a:rPr lang="en-GB" sz="1200" dirty="0"/>
              <a:t>.</a:t>
            </a:r>
          </a:p>
          <a:p>
            <a:pPr marL="158750" indent="0" algn="l">
              <a:buSzPct val="100000"/>
            </a:pPr>
            <a:endParaRPr lang="en-GB" sz="1200" dirty="0"/>
          </a:p>
          <a:p>
            <a:pPr marL="158750" indent="0" algn="l">
              <a:buSzPct val="100000"/>
            </a:pPr>
            <a:r>
              <a:rPr lang="en-GB" sz="1200" dirty="0"/>
              <a:t>Source: </a:t>
            </a:r>
            <a:r>
              <a:rPr lang="en-GB" sz="1200" dirty="0">
                <a:hlinkClick r:id="rId2"/>
              </a:rPr>
              <a:t>Ultralytics</a:t>
            </a:r>
            <a:endParaRPr lang="en-SG" sz="1200" dirty="0"/>
          </a:p>
        </p:txBody>
      </p:sp>
      <p:sp>
        <p:nvSpPr>
          <p:cNvPr id="4" name="Google Shape;427;p30">
            <a:extLst>
              <a:ext uri="{FF2B5EF4-FFF2-40B4-BE49-F238E27FC236}">
                <a16:creationId xmlns:a16="http://schemas.microsoft.com/office/drawing/2014/main" id="{1C7A2BA7-29EA-41DD-0442-F0FEA22CC10B}"/>
              </a:ext>
            </a:extLst>
          </p:cNvPr>
          <p:cNvSpPr txBox="1">
            <a:spLocks noGrp="1"/>
          </p:cNvSpPr>
          <p:nvPr>
            <p:ph type="title"/>
          </p:nvPr>
        </p:nvSpPr>
        <p:spPr>
          <a:xfrm>
            <a:off x="720000" y="2674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Brief History of YOLO</a:t>
            </a:r>
            <a:endParaRPr sz="2800" dirty="0"/>
          </a:p>
        </p:txBody>
      </p:sp>
      <p:cxnSp>
        <p:nvCxnSpPr>
          <p:cNvPr id="5" name="Google Shape;436;p30">
            <a:extLst>
              <a:ext uri="{FF2B5EF4-FFF2-40B4-BE49-F238E27FC236}">
                <a16:creationId xmlns:a16="http://schemas.microsoft.com/office/drawing/2014/main" id="{2F6C2EE2-F907-51FF-E69E-6A5CBB0CFB63}"/>
              </a:ext>
            </a:extLst>
          </p:cNvPr>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 name="Google Shape;473;p30">
            <a:extLst>
              <a:ext uri="{FF2B5EF4-FFF2-40B4-BE49-F238E27FC236}">
                <a16:creationId xmlns:a16="http://schemas.microsoft.com/office/drawing/2014/main" id="{975593DB-6017-0BE8-85FF-0386C112B7F5}"/>
              </a:ext>
            </a:extLst>
          </p:cNvPr>
          <p:cNvGrpSpPr/>
          <p:nvPr/>
        </p:nvGrpSpPr>
        <p:grpSpPr>
          <a:xfrm>
            <a:off x="6811759" y="4459314"/>
            <a:ext cx="2582400" cy="289350"/>
            <a:chOff x="6967625" y="394825"/>
            <a:chExt cx="2582400" cy="289350"/>
          </a:xfrm>
        </p:grpSpPr>
        <p:sp>
          <p:nvSpPr>
            <p:cNvPr id="6" name="Google Shape;474;p30">
              <a:extLst>
                <a:ext uri="{FF2B5EF4-FFF2-40B4-BE49-F238E27FC236}">
                  <a16:creationId xmlns:a16="http://schemas.microsoft.com/office/drawing/2014/main" id="{F4208CD6-396B-E414-AAB5-353388263AD8}"/>
                </a:ext>
              </a:extLst>
            </p:cNvPr>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5;p30">
              <a:extLst>
                <a:ext uri="{FF2B5EF4-FFF2-40B4-BE49-F238E27FC236}">
                  <a16:creationId xmlns:a16="http://schemas.microsoft.com/office/drawing/2014/main" id="{7807A1C6-D455-B062-F705-AD5D4775FD10}"/>
                </a:ext>
              </a:extLst>
            </p:cNvPr>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6;p30">
              <a:extLst>
                <a:ext uri="{FF2B5EF4-FFF2-40B4-BE49-F238E27FC236}">
                  <a16:creationId xmlns:a16="http://schemas.microsoft.com/office/drawing/2014/main" id="{7288122A-4EEC-BBB5-40CB-5D5825BC008C}"/>
                </a:ext>
              </a:extLst>
            </p:cNvPr>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7;p30">
              <a:extLst>
                <a:ext uri="{FF2B5EF4-FFF2-40B4-BE49-F238E27FC236}">
                  <a16:creationId xmlns:a16="http://schemas.microsoft.com/office/drawing/2014/main" id="{6E918A36-F118-6B24-06BF-4B2830093893}"/>
                </a:ext>
              </a:extLst>
            </p:cNvPr>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8;p30">
              <a:extLst>
                <a:ext uri="{FF2B5EF4-FFF2-40B4-BE49-F238E27FC236}">
                  <a16:creationId xmlns:a16="http://schemas.microsoft.com/office/drawing/2014/main" id="{9B503036-49AB-8CAA-21B9-A7031E17B77F}"/>
                </a:ext>
              </a:extLst>
            </p:cNvPr>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9;p30">
              <a:extLst>
                <a:ext uri="{FF2B5EF4-FFF2-40B4-BE49-F238E27FC236}">
                  <a16:creationId xmlns:a16="http://schemas.microsoft.com/office/drawing/2014/main" id="{8C33075B-AA0F-9F3D-F599-F4530C9B85F9}"/>
                </a:ext>
              </a:extLst>
            </p:cNvPr>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0;p30">
              <a:extLst>
                <a:ext uri="{FF2B5EF4-FFF2-40B4-BE49-F238E27FC236}">
                  <a16:creationId xmlns:a16="http://schemas.microsoft.com/office/drawing/2014/main" id="{AB7D4123-0DD1-305B-20A6-C854103A6FE7}"/>
                </a:ext>
              </a:extLst>
            </p:cNvPr>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1;p30">
              <a:extLst>
                <a:ext uri="{FF2B5EF4-FFF2-40B4-BE49-F238E27FC236}">
                  <a16:creationId xmlns:a16="http://schemas.microsoft.com/office/drawing/2014/main" id="{0471ABCF-D25E-EDEF-4521-D22FF661A067}"/>
                </a:ext>
              </a:extLst>
            </p:cNvPr>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2;p30">
              <a:extLst>
                <a:ext uri="{FF2B5EF4-FFF2-40B4-BE49-F238E27FC236}">
                  <a16:creationId xmlns:a16="http://schemas.microsoft.com/office/drawing/2014/main" id="{B8807F87-2DEC-3B8E-75BD-F9937AB2658E}"/>
                </a:ext>
              </a:extLst>
            </p:cNvPr>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3;p30">
              <a:extLst>
                <a:ext uri="{FF2B5EF4-FFF2-40B4-BE49-F238E27FC236}">
                  <a16:creationId xmlns:a16="http://schemas.microsoft.com/office/drawing/2014/main" id="{F1EACCFF-D17D-3B79-D9CA-C72D62E888B8}"/>
                </a:ext>
              </a:extLst>
            </p:cNvPr>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4;p30">
              <a:extLst>
                <a:ext uri="{FF2B5EF4-FFF2-40B4-BE49-F238E27FC236}">
                  <a16:creationId xmlns:a16="http://schemas.microsoft.com/office/drawing/2014/main" id="{162B074B-D8F8-D573-EA52-D2F73807C702}"/>
                </a:ext>
              </a:extLst>
            </p:cNvPr>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5;p30">
              <a:extLst>
                <a:ext uri="{FF2B5EF4-FFF2-40B4-BE49-F238E27FC236}">
                  <a16:creationId xmlns:a16="http://schemas.microsoft.com/office/drawing/2014/main" id="{720FCE97-63D9-7ED4-BBC1-D0FB8768E68F}"/>
                </a:ext>
              </a:extLst>
            </p:cNvPr>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6;p30">
              <a:extLst>
                <a:ext uri="{FF2B5EF4-FFF2-40B4-BE49-F238E27FC236}">
                  <a16:creationId xmlns:a16="http://schemas.microsoft.com/office/drawing/2014/main" id="{773CFCAA-3117-01E9-26BB-44672C7A1836}"/>
                </a:ext>
              </a:extLst>
            </p:cNvPr>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7;p30">
              <a:extLst>
                <a:ext uri="{FF2B5EF4-FFF2-40B4-BE49-F238E27FC236}">
                  <a16:creationId xmlns:a16="http://schemas.microsoft.com/office/drawing/2014/main" id="{4098C5F6-E45B-4B2A-0CBB-AD0C5D777F1B}"/>
                </a:ext>
              </a:extLst>
            </p:cNvPr>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8;p30">
              <a:extLst>
                <a:ext uri="{FF2B5EF4-FFF2-40B4-BE49-F238E27FC236}">
                  <a16:creationId xmlns:a16="http://schemas.microsoft.com/office/drawing/2014/main" id="{B22C8C3B-690F-3B21-F8DD-B3B25FE67E3D}"/>
                </a:ext>
              </a:extLst>
            </p:cNvPr>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9;p30">
              <a:extLst>
                <a:ext uri="{FF2B5EF4-FFF2-40B4-BE49-F238E27FC236}">
                  <a16:creationId xmlns:a16="http://schemas.microsoft.com/office/drawing/2014/main" id="{2D0B4FD5-2E8F-B543-DFB5-F16323C90318}"/>
                </a:ext>
              </a:extLst>
            </p:cNvPr>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0;p30">
              <a:extLst>
                <a:ext uri="{FF2B5EF4-FFF2-40B4-BE49-F238E27FC236}">
                  <a16:creationId xmlns:a16="http://schemas.microsoft.com/office/drawing/2014/main" id="{B6A15B36-2D9F-CE53-EE5C-4666B975A51F}"/>
                </a:ext>
              </a:extLst>
            </p:cNvPr>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1;p30">
              <a:extLst>
                <a:ext uri="{FF2B5EF4-FFF2-40B4-BE49-F238E27FC236}">
                  <a16:creationId xmlns:a16="http://schemas.microsoft.com/office/drawing/2014/main" id="{035ED135-ADB0-FF27-DA50-A0287BFF6560}"/>
                </a:ext>
              </a:extLst>
            </p:cNvPr>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2;p30">
              <a:extLst>
                <a:ext uri="{FF2B5EF4-FFF2-40B4-BE49-F238E27FC236}">
                  <a16:creationId xmlns:a16="http://schemas.microsoft.com/office/drawing/2014/main" id="{247BD5F1-AED5-0880-1441-348AF014E70F}"/>
                </a:ext>
              </a:extLst>
            </p:cNvPr>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3;p30">
              <a:extLst>
                <a:ext uri="{FF2B5EF4-FFF2-40B4-BE49-F238E27FC236}">
                  <a16:creationId xmlns:a16="http://schemas.microsoft.com/office/drawing/2014/main" id="{BB623B85-0159-7237-C393-8FC6BDEF1C65}"/>
                </a:ext>
              </a:extLst>
            </p:cNvPr>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4;p30">
              <a:extLst>
                <a:ext uri="{FF2B5EF4-FFF2-40B4-BE49-F238E27FC236}">
                  <a16:creationId xmlns:a16="http://schemas.microsoft.com/office/drawing/2014/main" id="{0079AAAF-6336-DC40-C4EF-C5927FA6977D}"/>
                </a:ext>
              </a:extLst>
            </p:cNvPr>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5;p30">
              <a:extLst>
                <a:ext uri="{FF2B5EF4-FFF2-40B4-BE49-F238E27FC236}">
                  <a16:creationId xmlns:a16="http://schemas.microsoft.com/office/drawing/2014/main" id="{1AAF3FAB-9419-478C-E872-7B87E92EEA10}"/>
                </a:ext>
              </a:extLst>
            </p:cNvPr>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6;p30">
              <a:extLst>
                <a:ext uri="{FF2B5EF4-FFF2-40B4-BE49-F238E27FC236}">
                  <a16:creationId xmlns:a16="http://schemas.microsoft.com/office/drawing/2014/main" id="{EDD72316-A50B-F69C-41E2-F504B4A4A6C1}"/>
                </a:ext>
              </a:extLst>
            </p:cNvPr>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7;p30">
              <a:extLst>
                <a:ext uri="{FF2B5EF4-FFF2-40B4-BE49-F238E27FC236}">
                  <a16:creationId xmlns:a16="http://schemas.microsoft.com/office/drawing/2014/main" id="{1B25A368-82FB-D3D4-A102-24DAC8AE39D2}"/>
                </a:ext>
              </a:extLst>
            </p:cNvPr>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8;p30">
              <a:extLst>
                <a:ext uri="{FF2B5EF4-FFF2-40B4-BE49-F238E27FC236}">
                  <a16:creationId xmlns:a16="http://schemas.microsoft.com/office/drawing/2014/main" id="{60B67A7E-DE5E-A0C3-6C26-4DF5479441B4}"/>
                </a:ext>
              </a:extLst>
            </p:cNvPr>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9;p30">
              <a:extLst>
                <a:ext uri="{FF2B5EF4-FFF2-40B4-BE49-F238E27FC236}">
                  <a16:creationId xmlns:a16="http://schemas.microsoft.com/office/drawing/2014/main" id="{79E21B62-C414-1FC6-F43E-4335C517BF8B}"/>
                </a:ext>
              </a:extLst>
            </p:cNvPr>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0;p30">
              <a:extLst>
                <a:ext uri="{FF2B5EF4-FFF2-40B4-BE49-F238E27FC236}">
                  <a16:creationId xmlns:a16="http://schemas.microsoft.com/office/drawing/2014/main" id="{0F0AE9CD-AD0B-A369-9DAF-61633AAEB1FB}"/>
                </a:ext>
              </a:extLst>
            </p:cNvPr>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1;p30">
              <a:extLst>
                <a:ext uri="{FF2B5EF4-FFF2-40B4-BE49-F238E27FC236}">
                  <a16:creationId xmlns:a16="http://schemas.microsoft.com/office/drawing/2014/main" id="{F39C17D2-CBBC-5D0C-27C3-266BE8C0A9DB}"/>
                </a:ext>
              </a:extLst>
            </p:cNvPr>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7959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2052" name="Picture 4">
            <a:extLst>
              <a:ext uri="{FF2B5EF4-FFF2-40B4-BE49-F238E27FC236}">
                <a16:creationId xmlns:a16="http://schemas.microsoft.com/office/drawing/2014/main" id="{65EE76F7-E109-533A-3B23-E3F4C3AB7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131590"/>
            <a:ext cx="4200092" cy="2616058"/>
          </a:xfrm>
          <a:prstGeom prst="rect">
            <a:avLst/>
          </a:prstGeom>
          <a:noFill/>
          <a:extLst>
            <a:ext uri="{909E8E84-426E-40DD-AFC4-6F175D3DCCD1}">
              <a14:hiddenFill xmlns:a14="http://schemas.microsoft.com/office/drawing/2010/main">
                <a:solidFill>
                  <a:srgbClr val="FFFFFF"/>
                </a:solidFill>
              </a14:hiddenFill>
            </a:ext>
          </a:extLst>
        </p:spPr>
      </p:pic>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
        <p:nvSpPr>
          <p:cNvPr id="3" name="Rectangle 2">
            <a:extLst>
              <a:ext uri="{FF2B5EF4-FFF2-40B4-BE49-F238E27FC236}">
                <a16:creationId xmlns:a16="http://schemas.microsoft.com/office/drawing/2014/main" id="{1F365068-1A43-E4F3-9548-B9092F9D42E9}"/>
              </a:ext>
            </a:extLst>
          </p:cNvPr>
          <p:cNvSpPr/>
          <p:nvPr/>
        </p:nvSpPr>
        <p:spPr>
          <a:xfrm>
            <a:off x="1979712" y="2244126"/>
            <a:ext cx="815716" cy="108012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10E1BDAB-EDDE-D43E-222A-C8F9E1E94E27}"/>
              </a:ext>
            </a:extLst>
          </p:cNvPr>
          <p:cNvSpPr txBox="1"/>
          <p:nvPr/>
        </p:nvSpPr>
        <p:spPr>
          <a:xfrm>
            <a:off x="323528" y="2199410"/>
            <a:ext cx="1656184" cy="1169551"/>
          </a:xfrm>
          <a:prstGeom prst="rect">
            <a:avLst/>
          </a:prstGeom>
          <a:solidFill>
            <a:schemeClr val="bg2"/>
          </a:solidFill>
        </p:spPr>
        <p:txBody>
          <a:bodyPr wrap="square">
            <a:spAutoFit/>
          </a:bodyPr>
          <a:lstStyle/>
          <a:p>
            <a:pPr algn="ctr"/>
            <a:r>
              <a:rPr lang="en-SG" b="1" dirty="0"/>
              <a:t>YOLO excels in detection speed</a:t>
            </a:r>
            <a:r>
              <a:rPr lang="en-SG" dirty="0"/>
              <a:t>, enabling object detection in real-time videos</a:t>
            </a:r>
          </a:p>
        </p:txBody>
      </p:sp>
      <p:sp>
        <p:nvSpPr>
          <p:cNvPr id="6" name="TextBox 5">
            <a:extLst>
              <a:ext uri="{FF2B5EF4-FFF2-40B4-BE49-F238E27FC236}">
                <a16:creationId xmlns:a16="http://schemas.microsoft.com/office/drawing/2014/main" id="{A5581837-8FEF-7ABF-1239-C345DD77865C}"/>
              </a:ext>
            </a:extLst>
          </p:cNvPr>
          <p:cNvSpPr txBox="1"/>
          <p:nvPr/>
        </p:nvSpPr>
        <p:spPr>
          <a:xfrm>
            <a:off x="4667636" y="3771962"/>
            <a:ext cx="1526120" cy="246221"/>
          </a:xfrm>
          <a:prstGeom prst="rect">
            <a:avLst/>
          </a:prstGeom>
          <a:noFill/>
        </p:spPr>
        <p:txBody>
          <a:bodyPr wrap="square">
            <a:spAutoFit/>
          </a:bodyPr>
          <a:lstStyle/>
          <a:p>
            <a:r>
              <a:rPr lang="en-GB" sz="1000" dirty="0"/>
              <a:t>Source: </a:t>
            </a:r>
            <a:r>
              <a:rPr lang="en-GB" sz="1000" dirty="0">
                <a:hlinkClick r:id="rId4"/>
              </a:rPr>
              <a:t>YOLOv3 paper</a:t>
            </a:r>
            <a:endParaRPr lang="en-SG" sz="1000" dirty="0"/>
          </a:p>
        </p:txBody>
      </p:sp>
      <p:sp>
        <p:nvSpPr>
          <p:cNvPr id="8" name="TextBox 7">
            <a:extLst>
              <a:ext uri="{FF2B5EF4-FFF2-40B4-BE49-F238E27FC236}">
                <a16:creationId xmlns:a16="http://schemas.microsoft.com/office/drawing/2014/main" id="{5C36D517-10D3-AD39-EEF2-618F6EBEDD3A}"/>
              </a:ext>
            </a:extLst>
          </p:cNvPr>
          <p:cNvSpPr txBox="1"/>
          <p:nvPr/>
        </p:nvSpPr>
        <p:spPr>
          <a:xfrm>
            <a:off x="6228184" y="1635646"/>
            <a:ext cx="2448272" cy="1815882"/>
          </a:xfrm>
          <a:prstGeom prst="rect">
            <a:avLst/>
          </a:prstGeom>
          <a:noFill/>
        </p:spPr>
        <p:txBody>
          <a:bodyPr wrap="square">
            <a:spAutoFit/>
          </a:bodyPr>
          <a:lstStyle/>
          <a:p>
            <a:r>
              <a:rPr lang="en-GB" dirty="0"/>
              <a:t>YOLO is a </a:t>
            </a:r>
            <a:r>
              <a:rPr lang="en-GB" b="1" dirty="0"/>
              <a:t>single-shot detector*</a:t>
            </a:r>
            <a:r>
              <a:rPr lang="en-GB" dirty="0"/>
              <a:t> that uses a fully convolutional neural network (CNN) to process an image. It processes an entire image in a single pass, making them computationally efficient.</a:t>
            </a:r>
            <a:endParaRPr lang="en-SG" dirty="0"/>
          </a:p>
        </p:txBody>
      </p:sp>
      <p:sp>
        <p:nvSpPr>
          <p:cNvPr id="10" name="TextBox 9">
            <a:extLst>
              <a:ext uri="{FF2B5EF4-FFF2-40B4-BE49-F238E27FC236}">
                <a16:creationId xmlns:a16="http://schemas.microsoft.com/office/drawing/2014/main" id="{F3AF2960-3B1C-4A1E-F452-B17D79DFBED3}"/>
              </a:ext>
            </a:extLst>
          </p:cNvPr>
          <p:cNvSpPr txBox="1"/>
          <p:nvPr/>
        </p:nvSpPr>
        <p:spPr>
          <a:xfrm>
            <a:off x="395536" y="4227934"/>
            <a:ext cx="8352928" cy="507831"/>
          </a:xfrm>
          <a:prstGeom prst="rect">
            <a:avLst/>
          </a:prstGeom>
          <a:noFill/>
        </p:spPr>
        <p:txBody>
          <a:bodyPr wrap="square">
            <a:spAutoFit/>
          </a:bodyPr>
          <a:lstStyle/>
          <a:p>
            <a:r>
              <a:rPr lang="en-GB" sz="900" dirty="0"/>
              <a:t>*Single-shot object detection uses a single pass of the input image to make predictions about the presence and location of objects in the image. Whereas a two-shot object detection uses two passes of the input image to make predictions about the presence and location of objects: the first pass is used to generate a set of proposals or potential object locations, and the second pass is used to refine these proposals and make final predictions</a:t>
            </a:r>
            <a:endParaRPr lang="en-SG" sz="900" dirty="0"/>
          </a:p>
        </p:txBody>
      </p:sp>
      <p:sp>
        <p:nvSpPr>
          <p:cNvPr id="2" name="Google Shape;427;p30">
            <a:extLst>
              <a:ext uri="{FF2B5EF4-FFF2-40B4-BE49-F238E27FC236}">
                <a16:creationId xmlns:a16="http://schemas.microsoft.com/office/drawing/2014/main" id="{F684F151-2FD6-A24A-1CF3-87FDBF9DEAA8}"/>
              </a:ext>
            </a:extLst>
          </p:cNvPr>
          <p:cNvSpPr txBox="1">
            <a:spLocks/>
          </p:cNvSpPr>
          <p:nvPr/>
        </p:nvSpPr>
        <p:spPr>
          <a:xfrm>
            <a:off x="720000" y="26749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800" dirty="0"/>
              <a:t>Annex: Why YOLO and Not Other Models?</a:t>
            </a:r>
            <a:endParaRPr lang="en-GB" sz="2800" dirty="0"/>
          </a:p>
        </p:txBody>
      </p:sp>
    </p:spTree>
    <p:extLst>
      <p:ext uri="{BB962C8B-B14F-4D97-AF65-F5344CB8AC3E}">
        <p14:creationId xmlns:p14="http://schemas.microsoft.com/office/powerpoint/2010/main" val="189130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2050" name="Picture 2">
            <a:extLst>
              <a:ext uri="{FF2B5EF4-FFF2-40B4-BE49-F238E27FC236}">
                <a16:creationId xmlns:a16="http://schemas.microsoft.com/office/drawing/2014/main" id="{CF30D781-247A-6005-95CD-7FB7DFF72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563638"/>
            <a:ext cx="4570400" cy="2266950"/>
          </a:xfrm>
          <a:prstGeom prst="rect">
            <a:avLst/>
          </a:prstGeom>
          <a:noFill/>
          <a:extLst>
            <a:ext uri="{909E8E84-426E-40DD-AFC4-6F175D3DCCD1}">
              <a14:hiddenFill xmlns:a14="http://schemas.microsoft.com/office/drawing/2010/main">
                <a:solidFill>
                  <a:srgbClr val="FFFFFF"/>
                </a:solidFill>
              </a14:hiddenFill>
            </a:ext>
          </a:extLst>
        </p:spPr>
      </p:pic>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
        <p:nvSpPr>
          <p:cNvPr id="3" name="Rectangle 2">
            <a:extLst>
              <a:ext uri="{FF2B5EF4-FFF2-40B4-BE49-F238E27FC236}">
                <a16:creationId xmlns:a16="http://schemas.microsoft.com/office/drawing/2014/main" id="{1F365068-1A43-E4F3-9548-B9092F9D42E9}"/>
              </a:ext>
            </a:extLst>
          </p:cNvPr>
          <p:cNvSpPr/>
          <p:nvPr/>
        </p:nvSpPr>
        <p:spPr>
          <a:xfrm>
            <a:off x="2892188" y="1635647"/>
            <a:ext cx="2092802" cy="176277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10E1BDAB-EDDE-D43E-222A-C8F9E1E94E27}"/>
              </a:ext>
            </a:extLst>
          </p:cNvPr>
          <p:cNvSpPr txBox="1"/>
          <p:nvPr/>
        </p:nvSpPr>
        <p:spPr>
          <a:xfrm>
            <a:off x="971600" y="2001737"/>
            <a:ext cx="1920588" cy="1169551"/>
          </a:xfrm>
          <a:prstGeom prst="rect">
            <a:avLst/>
          </a:prstGeom>
          <a:solidFill>
            <a:schemeClr val="bg2"/>
          </a:solidFill>
        </p:spPr>
        <p:txBody>
          <a:bodyPr wrap="square">
            <a:spAutoFit/>
          </a:bodyPr>
          <a:lstStyle/>
          <a:p>
            <a:pPr algn="ctr"/>
            <a:r>
              <a:rPr lang="en-SG" b="1" dirty="0"/>
              <a:t>YOLOv5l offers a good balance between performance and speed </a:t>
            </a:r>
            <a:r>
              <a:rPr lang="en-SG" dirty="0"/>
              <a:t>of inference</a:t>
            </a:r>
          </a:p>
        </p:txBody>
      </p:sp>
      <p:sp>
        <p:nvSpPr>
          <p:cNvPr id="6" name="TextBox 5">
            <a:extLst>
              <a:ext uri="{FF2B5EF4-FFF2-40B4-BE49-F238E27FC236}">
                <a16:creationId xmlns:a16="http://schemas.microsoft.com/office/drawing/2014/main" id="{A5581837-8FEF-7ABF-1239-C345DD77865C}"/>
              </a:ext>
            </a:extLst>
          </p:cNvPr>
          <p:cNvSpPr txBox="1"/>
          <p:nvPr/>
        </p:nvSpPr>
        <p:spPr>
          <a:xfrm>
            <a:off x="6372200" y="3837697"/>
            <a:ext cx="1186024" cy="246221"/>
          </a:xfrm>
          <a:prstGeom prst="rect">
            <a:avLst/>
          </a:prstGeom>
          <a:noFill/>
        </p:spPr>
        <p:txBody>
          <a:bodyPr wrap="square">
            <a:spAutoFit/>
          </a:bodyPr>
          <a:lstStyle/>
          <a:p>
            <a:r>
              <a:rPr lang="en-GB" sz="1000" dirty="0"/>
              <a:t>Source: </a:t>
            </a:r>
            <a:r>
              <a:rPr lang="en-GB" sz="1000" dirty="0">
                <a:hlinkClick r:id="rId4"/>
              </a:rPr>
              <a:t>Ultraytics</a:t>
            </a:r>
            <a:endParaRPr lang="en-SG" sz="1000" dirty="0"/>
          </a:p>
        </p:txBody>
      </p:sp>
      <p:sp>
        <p:nvSpPr>
          <p:cNvPr id="2" name="Google Shape;427;p30">
            <a:extLst>
              <a:ext uri="{FF2B5EF4-FFF2-40B4-BE49-F238E27FC236}">
                <a16:creationId xmlns:a16="http://schemas.microsoft.com/office/drawing/2014/main" id="{000F2274-457F-9B17-A6A1-B823569068CB}"/>
              </a:ext>
            </a:extLst>
          </p:cNvPr>
          <p:cNvSpPr txBox="1">
            <a:spLocks/>
          </p:cNvSpPr>
          <p:nvPr/>
        </p:nvSpPr>
        <p:spPr>
          <a:xfrm>
            <a:off x="720000" y="26749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800" dirty="0"/>
              <a:t>Annex: Why YOLOv5l (Large)?</a:t>
            </a:r>
            <a:endParaRPr lang="en-GB" sz="2800" dirty="0"/>
          </a:p>
        </p:txBody>
      </p:sp>
    </p:spTree>
    <p:extLst>
      <p:ext uri="{BB962C8B-B14F-4D97-AF65-F5344CB8AC3E}">
        <p14:creationId xmlns:p14="http://schemas.microsoft.com/office/powerpoint/2010/main" val="2993515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05600" y="445025"/>
            <a:ext cx="771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YOLOv5 Architecture</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
        <p:nvSpPr>
          <p:cNvPr id="10" name="TextBox 9">
            <a:extLst>
              <a:ext uri="{FF2B5EF4-FFF2-40B4-BE49-F238E27FC236}">
                <a16:creationId xmlns:a16="http://schemas.microsoft.com/office/drawing/2014/main" id="{93678CA7-FC0B-A3C0-F526-45A3F7F73E0E}"/>
              </a:ext>
            </a:extLst>
          </p:cNvPr>
          <p:cNvSpPr txBox="1"/>
          <p:nvPr/>
        </p:nvSpPr>
        <p:spPr>
          <a:xfrm>
            <a:off x="705600" y="1218241"/>
            <a:ext cx="7732800" cy="2292935"/>
          </a:xfrm>
          <a:prstGeom prst="rect">
            <a:avLst/>
          </a:prstGeom>
          <a:noFill/>
        </p:spPr>
        <p:txBody>
          <a:bodyPr wrap="square">
            <a:spAutoFit/>
          </a:bodyPr>
          <a:lstStyle/>
          <a:p>
            <a:r>
              <a:rPr lang="en-GB" sz="1100" dirty="0"/>
              <a:t>The YOLO network consists of three main pieces.</a:t>
            </a:r>
          </a:p>
          <a:p>
            <a:endParaRPr lang="en-GB" sz="1100" dirty="0"/>
          </a:p>
          <a:p>
            <a:pPr marL="285750" indent="-285750">
              <a:buFont typeface="Arial" panose="020B0604020202020204" pitchFamily="34" charset="0"/>
              <a:buChar char="•"/>
            </a:pPr>
            <a:r>
              <a:rPr lang="en-GB" sz="1100" b="1" dirty="0"/>
              <a:t>Backbone</a:t>
            </a:r>
            <a:r>
              <a:rPr lang="en-GB" sz="1100" dirty="0"/>
              <a:t>: A convolutional neural network that aggregates and forms image features at different granularities.</a:t>
            </a:r>
          </a:p>
          <a:p>
            <a:pPr marL="285750" indent="-285750">
              <a:buFont typeface="Arial" panose="020B0604020202020204" pitchFamily="34" charset="0"/>
              <a:buChar char="•"/>
            </a:pPr>
            <a:r>
              <a:rPr lang="en-GB" sz="1100" b="1" dirty="0"/>
              <a:t>Neck</a:t>
            </a:r>
            <a:r>
              <a:rPr lang="en-GB" sz="1100" dirty="0"/>
              <a:t>: A series of layers to mix and combine image features to pass them forward to prediction.</a:t>
            </a:r>
          </a:p>
          <a:p>
            <a:pPr marL="285750" indent="-285750">
              <a:buFont typeface="Arial" panose="020B0604020202020204" pitchFamily="34" charset="0"/>
              <a:buChar char="•"/>
            </a:pPr>
            <a:r>
              <a:rPr lang="en-GB" sz="1100" b="1" dirty="0"/>
              <a:t>Head</a:t>
            </a:r>
            <a:r>
              <a:rPr lang="en-GB" sz="1100" dirty="0"/>
              <a:t>: Consumes features from the neck and takes box and class prediction steps.</a:t>
            </a:r>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endParaRPr lang="en-GB" sz="1100" dirty="0"/>
          </a:p>
          <a:p>
            <a:r>
              <a:rPr lang="en-SG" sz="1100" dirty="0">
                <a:hlinkClick r:id="rId3"/>
              </a:rPr>
              <a:t>https://towardsai.net/p/computer-vision/yolo-v5%E2%80%8A-%E2%80%8Aexplained-and-demystified</a:t>
            </a:r>
            <a:endParaRPr lang="en-GB" sz="1100" dirty="0"/>
          </a:p>
          <a:p>
            <a:endParaRPr lang="en-GB" sz="1100" dirty="0"/>
          </a:p>
          <a:p>
            <a:r>
              <a:rPr lang="en-SG" sz="1100" dirty="0">
                <a:hlinkClick r:id="rId4"/>
              </a:rPr>
              <a:t>https://iq.opengenus.org/yolov5/</a:t>
            </a:r>
            <a:endParaRPr lang="en-GB" sz="1100" dirty="0"/>
          </a:p>
          <a:p>
            <a:endParaRPr lang="en-GB" sz="1100" dirty="0"/>
          </a:p>
          <a:p>
            <a:r>
              <a:rPr lang="en-SG" sz="1100" dirty="0">
                <a:hlinkClick r:id="rId5"/>
              </a:rPr>
              <a:t>https://blog.roboflow.com/yolov5-improvements-and-evaluation/</a:t>
            </a:r>
            <a:endParaRPr lang="en-GB" sz="1100" dirty="0"/>
          </a:p>
          <a:p>
            <a:endParaRPr lang="en-SG" sz="1100" dirty="0"/>
          </a:p>
        </p:txBody>
      </p:sp>
    </p:spTree>
    <p:extLst>
      <p:ext uri="{BB962C8B-B14F-4D97-AF65-F5344CB8AC3E}">
        <p14:creationId xmlns:p14="http://schemas.microsoft.com/office/powerpoint/2010/main" val="1022539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Single-Shot Object Detection</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dirty="0"/>
              <a:t>asd</a:t>
            </a:r>
            <a:endParaRPr lang="en-SG" sz="1200" dirty="0"/>
          </a:p>
        </p:txBody>
      </p:sp>
    </p:spTree>
    <p:extLst>
      <p:ext uri="{BB962C8B-B14F-4D97-AF65-F5344CB8AC3E}">
        <p14:creationId xmlns:p14="http://schemas.microsoft.com/office/powerpoint/2010/main" val="1856731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YOLOv5 Loss Functions</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dirty="0"/>
              <a:t>Classes loss(BCE loss)</a:t>
            </a:r>
          </a:p>
          <a:p>
            <a:pPr marL="171450" indent="-171450">
              <a:buFont typeface="Arial" panose="020B0604020202020204" pitchFamily="34" charset="0"/>
              <a:buChar char="•"/>
            </a:pPr>
            <a:r>
              <a:rPr lang="en-GB" sz="1200" dirty="0" err="1"/>
              <a:t>Objectness</a:t>
            </a:r>
            <a:r>
              <a:rPr lang="en-GB" sz="1200" dirty="0"/>
              <a:t> loss(BCE loss)</a:t>
            </a:r>
          </a:p>
          <a:p>
            <a:pPr marL="171450" indent="-171450">
              <a:buFont typeface="Arial" panose="020B0604020202020204" pitchFamily="34" charset="0"/>
              <a:buChar char="•"/>
            </a:pPr>
            <a:r>
              <a:rPr lang="en-GB" sz="1200" dirty="0"/>
              <a:t>Location loss(</a:t>
            </a:r>
            <a:r>
              <a:rPr lang="en-GB" sz="1200" dirty="0" err="1"/>
              <a:t>CIoU</a:t>
            </a:r>
            <a:r>
              <a:rPr lang="en-GB" sz="1200" dirty="0"/>
              <a:t> loss)</a:t>
            </a:r>
            <a:endParaRPr lang="en-SG" sz="1200" dirty="0"/>
          </a:p>
        </p:txBody>
      </p:sp>
    </p:spTree>
    <p:extLst>
      <p:ext uri="{BB962C8B-B14F-4D97-AF65-F5344CB8AC3E}">
        <p14:creationId xmlns:p14="http://schemas.microsoft.com/office/powerpoint/2010/main" val="3515303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a:t>
            </a:r>
            <a:r>
              <a:rPr lang="en-GB" sz="2800" dirty="0"/>
              <a:t>Colour Augmentation</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3503714" y="1136824"/>
            <a:ext cx="4164630" cy="324210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Wingdings" panose="05000000000000000000" pitchFamily="2" charset="2"/>
              <a:buChar char="§"/>
            </a:pPr>
            <a:r>
              <a:rPr lang="en-GB" sz="1200" b="1" dirty="0"/>
              <a:t>Saturation: intensity of colour in an image</a:t>
            </a:r>
            <a:r>
              <a:rPr lang="en-GB" sz="1200" dirty="0"/>
              <a:t>. Highly saturated images have vivid, rich colours and lowly saturated images are pale and washed-out</a:t>
            </a:r>
          </a:p>
          <a:p>
            <a:pPr marL="171450" indent="-171450">
              <a:buFont typeface="Wingdings" panose="05000000000000000000" pitchFamily="2" charset="2"/>
              <a:buChar char="§"/>
            </a:pPr>
            <a:endParaRPr lang="en-GB" sz="1200" dirty="0"/>
          </a:p>
          <a:p>
            <a:pPr marL="171450" indent="-171450">
              <a:buFont typeface="Wingdings" panose="05000000000000000000" pitchFamily="2" charset="2"/>
              <a:buChar char="§"/>
            </a:pPr>
            <a:r>
              <a:rPr lang="en-GB" sz="1200" b="1" dirty="0"/>
              <a:t>Hue</a:t>
            </a:r>
            <a:r>
              <a:rPr lang="en-GB" sz="1200" dirty="0"/>
              <a:t>: </a:t>
            </a:r>
            <a:r>
              <a:rPr lang="en-GB" sz="1200" b="1" dirty="0"/>
              <a:t>attribute of a visible light </a:t>
            </a:r>
            <a:r>
              <a:rPr lang="en-GB" sz="1200" dirty="0"/>
              <a:t>due to which it is differentiated from or similar to the primary </a:t>
            </a:r>
            <a:r>
              <a:rPr lang="en-GB" sz="1200" dirty="0" err="1"/>
              <a:t>colors</a:t>
            </a:r>
            <a:r>
              <a:rPr lang="en-GB" sz="1200" dirty="0"/>
              <a:t>: red, green and blue</a:t>
            </a:r>
          </a:p>
          <a:p>
            <a:pPr marL="171450" indent="-171450">
              <a:buFont typeface="Wingdings" panose="05000000000000000000" pitchFamily="2" charset="2"/>
              <a:buChar char="§"/>
            </a:pPr>
            <a:endParaRPr lang="en-GB" sz="1200" dirty="0"/>
          </a:p>
          <a:p>
            <a:pPr marL="171450" indent="-171450">
              <a:buFont typeface="Wingdings" panose="05000000000000000000" pitchFamily="2" charset="2"/>
              <a:buChar char="§"/>
            </a:pPr>
            <a:r>
              <a:rPr lang="en-GB" sz="1200" b="1" dirty="0"/>
              <a:t>Value</a:t>
            </a:r>
            <a:r>
              <a:rPr lang="en-GB" sz="1200" dirty="0"/>
              <a:t> (</a:t>
            </a:r>
            <a:r>
              <a:rPr lang="en-GB" sz="1200" dirty="0" err="1"/>
              <a:t>a.k.a</a:t>
            </a:r>
            <a:r>
              <a:rPr lang="en-GB" sz="1200" dirty="0"/>
              <a:t> brightness): the </a:t>
            </a:r>
            <a:r>
              <a:rPr lang="en-GB" sz="1200" b="1" dirty="0"/>
              <a:t>perception of how intense the light</a:t>
            </a:r>
            <a:r>
              <a:rPr lang="en-GB" sz="1200" dirty="0"/>
              <a:t> </a:t>
            </a:r>
            <a:r>
              <a:rPr lang="en-GB" sz="1200" b="1" dirty="0"/>
              <a:t>coming from a screen is</a:t>
            </a:r>
          </a:p>
          <a:p>
            <a:endParaRPr lang="en-GB" sz="1200" dirty="0"/>
          </a:p>
          <a:p>
            <a:r>
              <a:rPr lang="en-GB" sz="1200" dirty="0"/>
              <a:t>Source: Techopedia for </a:t>
            </a:r>
            <a:r>
              <a:rPr lang="en-GB" sz="1200" dirty="0">
                <a:hlinkClick r:id="rId3"/>
              </a:rPr>
              <a:t>saturation</a:t>
            </a:r>
            <a:r>
              <a:rPr lang="en-GB" sz="1200" dirty="0"/>
              <a:t>, </a:t>
            </a:r>
            <a:r>
              <a:rPr lang="en-GB" sz="1200" dirty="0">
                <a:hlinkClick r:id="rId4"/>
              </a:rPr>
              <a:t>hue</a:t>
            </a:r>
            <a:r>
              <a:rPr lang="en-GB" sz="1200" dirty="0"/>
              <a:t>, </a:t>
            </a:r>
            <a:r>
              <a:rPr lang="en-GB" sz="1200" dirty="0">
                <a:hlinkClick r:id="rId5"/>
              </a:rPr>
              <a:t>value</a:t>
            </a:r>
            <a:r>
              <a:rPr lang="en-GB" sz="1200" dirty="0"/>
              <a:t>; </a:t>
            </a:r>
            <a:r>
              <a:rPr lang="en-GB" sz="1200" dirty="0">
                <a:hlinkClick r:id="rId6"/>
              </a:rPr>
              <a:t>Wikipedia</a:t>
            </a:r>
            <a:endParaRPr lang="en-SG" sz="1200" dirty="0"/>
          </a:p>
        </p:txBody>
      </p:sp>
      <p:pic>
        <p:nvPicPr>
          <p:cNvPr id="2050" name="Picture 2">
            <a:extLst>
              <a:ext uri="{FF2B5EF4-FFF2-40B4-BE49-F238E27FC236}">
                <a16:creationId xmlns:a16="http://schemas.microsoft.com/office/drawing/2014/main" id="{E7CB08A7-939A-2473-1732-071E0A7908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000"/>
          <a:stretch/>
        </p:blipFill>
        <p:spPr bwMode="auto">
          <a:xfrm>
            <a:off x="1703514" y="1136825"/>
            <a:ext cx="1621050" cy="324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776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a:t>
            </a:r>
            <a:r>
              <a:rPr lang="en-GB" sz="2800" dirty="0"/>
              <a:t>Dimension Augmentation (1)</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Wingdings" panose="05000000000000000000" pitchFamily="2" charset="2"/>
              <a:buChar char="§"/>
            </a:pPr>
            <a:r>
              <a:rPr lang="en-GB" sz="1100" b="1" dirty="0"/>
              <a:t>Translation</a:t>
            </a:r>
            <a:r>
              <a:rPr lang="en-GB" sz="1100" dirty="0"/>
              <a:t>: vertical / horizontal shift of object</a:t>
            </a:r>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r>
              <a:rPr lang="en-GB" sz="1100" b="1" dirty="0"/>
              <a:t>Scale</a:t>
            </a:r>
            <a:r>
              <a:rPr lang="en-GB" sz="1100" dirty="0"/>
              <a:t>: altering the image size to be larger (i.e. zoom in) or smaller (i.e. zoom out) than the original</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r>
              <a:rPr lang="en-GB" sz="1100" dirty="0"/>
              <a:t>Source: </a:t>
            </a:r>
            <a:r>
              <a:rPr lang="en-GB" sz="1100" dirty="0">
                <a:hlinkClick r:id="rId3"/>
              </a:rPr>
              <a:t>Nanonets</a:t>
            </a:r>
            <a:endParaRPr lang="en-SG" sz="1100" dirty="0"/>
          </a:p>
        </p:txBody>
      </p:sp>
      <p:pic>
        <p:nvPicPr>
          <p:cNvPr id="4" name="Picture 3">
            <a:extLst>
              <a:ext uri="{FF2B5EF4-FFF2-40B4-BE49-F238E27FC236}">
                <a16:creationId xmlns:a16="http://schemas.microsoft.com/office/drawing/2014/main" id="{2BAFDB76-8765-457D-7727-538991DFA1C8}"/>
              </a:ext>
            </a:extLst>
          </p:cNvPr>
          <p:cNvPicPr>
            <a:picLocks noChangeAspect="1"/>
          </p:cNvPicPr>
          <p:nvPr/>
        </p:nvPicPr>
        <p:blipFill>
          <a:blip r:embed="rId4"/>
          <a:stretch>
            <a:fillRect/>
          </a:stretch>
        </p:blipFill>
        <p:spPr>
          <a:xfrm>
            <a:off x="1108064" y="1275606"/>
            <a:ext cx="4904096" cy="1440000"/>
          </a:xfrm>
          <a:prstGeom prst="rect">
            <a:avLst/>
          </a:prstGeom>
        </p:spPr>
      </p:pic>
      <p:pic>
        <p:nvPicPr>
          <p:cNvPr id="6" name="Picture 5">
            <a:extLst>
              <a:ext uri="{FF2B5EF4-FFF2-40B4-BE49-F238E27FC236}">
                <a16:creationId xmlns:a16="http://schemas.microsoft.com/office/drawing/2014/main" id="{960B2DF4-9B92-BA7E-3344-3369AB9EBB20}"/>
              </a:ext>
            </a:extLst>
          </p:cNvPr>
          <p:cNvPicPr>
            <a:picLocks noChangeAspect="1"/>
          </p:cNvPicPr>
          <p:nvPr/>
        </p:nvPicPr>
        <p:blipFill>
          <a:blip r:embed="rId5"/>
          <a:stretch>
            <a:fillRect/>
          </a:stretch>
        </p:blipFill>
        <p:spPr>
          <a:xfrm>
            <a:off x="1108064" y="2931790"/>
            <a:ext cx="3935692" cy="1440000"/>
          </a:xfrm>
          <a:prstGeom prst="rect">
            <a:avLst/>
          </a:prstGeom>
        </p:spPr>
      </p:pic>
    </p:spTree>
    <p:extLst>
      <p:ext uri="{BB962C8B-B14F-4D97-AF65-F5344CB8AC3E}">
        <p14:creationId xmlns:p14="http://schemas.microsoft.com/office/powerpoint/2010/main" val="1381799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a:t>
            </a:r>
            <a:r>
              <a:rPr lang="en-GB" sz="2800" dirty="0"/>
              <a:t>Dimension Augmentation (2)</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Wingdings" panose="05000000000000000000" pitchFamily="2" charset="2"/>
              <a:buChar char="§"/>
            </a:pPr>
            <a:r>
              <a:rPr lang="en-GB" sz="1100" b="1" dirty="0"/>
              <a:t>Flip left-right</a:t>
            </a:r>
            <a:r>
              <a:rPr lang="en-GB" sz="1100" dirty="0"/>
              <a:t>: flipping the image horizontally</a:t>
            </a:r>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r>
              <a:rPr lang="en-GB" sz="1100" dirty="0"/>
              <a:t> </a:t>
            </a:r>
          </a:p>
          <a:p>
            <a:pPr marL="171450" indent="-171450">
              <a:buFont typeface="Wingdings" panose="05000000000000000000" pitchFamily="2" charset="2"/>
              <a:buChar char="§"/>
            </a:pPr>
            <a:r>
              <a:rPr lang="en-GB" sz="1100" b="1" dirty="0"/>
              <a:t>Mosaic</a:t>
            </a:r>
            <a:r>
              <a:rPr lang="en-GB" sz="1100" dirty="0"/>
              <a:t>: combining a corner of an image with 3 separate corners of 3 other images </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endParaRPr lang="en-GB" sz="1100" dirty="0"/>
          </a:p>
        </p:txBody>
      </p:sp>
      <p:pic>
        <p:nvPicPr>
          <p:cNvPr id="5" name="Picture 4">
            <a:extLst>
              <a:ext uri="{FF2B5EF4-FFF2-40B4-BE49-F238E27FC236}">
                <a16:creationId xmlns:a16="http://schemas.microsoft.com/office/drawing/2014/main" id="{AA86C267-B961-1827-31BD-FE76FB77A919}"/>
              </a:ext>
            </a:extLst>
          </p:cNvPr>
          <p:cNvPicPr>
            <a:picLocks noChangeAspect="1"/>
          </p:cNvPicPr>
          <p:nvPr/>
        </p:nvPicPr>
        <p:blipFill>
          <a:blip r:embed="rId3"/>
          <a:stretch>
            <a:fillRect/>
          </a:stretch>
        </p:blipFill>
        <p:spPr>
          <a:xfrm>
            <a:off x="1107845" y="1275766"/>
            <a:ext cx="3896203" cy="1440000"/>
          </a:xfrm>
          <a:prstGeom prst="rect">
            <a:avLst/>
          </a:prstGeom>
        </p:spPr>
      </p:pic>
      <p:pic>
        <p:nvPicPr>
          <p:cNvPr id="7" name="Picture 6">
            <a:extLst>
              <a:ext uri="{FF2B5EF4-FFF2-40B4-BE49-F238E27FC236}">
                <a16:creationId xmlns:a16="http://schemas.microsoft.com/office/drawing/2014/main" id="{F7D3BE39-07DB-2617-D708-EBFE257390CF}"/>
              </a:ext>
            </a:extLst>
          </p:cNvPr>
          <p:cNvPicPr>
            <a:picLocks noChangeAspect="1"/>
          </p:cNvPicPr>
          <p:nvPr/>
        </p:nvPicPr>
        <p:blipFill>
          <a:blip r:embed="rId4"/>
          <a:stretch>
            <a:fillRect/>
          </a:stretch>
        </p:blipFill>
        <p:spPr>
          <a:xfrm>
            <a:off x="1107845" y="2931790"/>
            <a:ext cx="3237880" cy="1980000"/>
          </a:xfrm>
          <a:prstGeom prst="rect">
            <a:avLst/>
          </a:prstGeom>
        </p:spPr>
      </p:pic>
      <p:sp>
        <p:nvSpPr>
          <p:cNvPr id="11" name="TextBox 10">
            <a:extLst>
              <a:ext uri="{FF2B5EF4-FFF2-40B4-BE49-F238E27FC236}">
                <a16:creationId xmlns:a16="http://schemas.microsoft.com/office/drawing/2014/main" id="{C6F1E324-B11B-9362-8A40-B2F7AA20EEE8}"/>
              </a:ext>
            </a:extLst>
          </p:cNvPr>
          <p:cNvSpPr txBox="1"/>
          <p:nvPr/>
        </p:nvSpPr>
        <p:spPr>
          <a:xfrm>
            <a:off x="6829487" y="4110340"/>
            <a:ext cx="2207009" cy="2616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000000"/>
                </a:solidFill>
                <a:effectLst/>
                <a:uLnTx/>
                <a:uFillTx/>
                <a:latin typeface="Arial"/>
                <a:cs typeface="Arial"/>
                <a:sym typeface="Arial"/>
              </a:rPr>
              <a:t>Source: </a:t>
            </a:r>
            <a:r>
              <a:rPr kumimoji="0" lang="en-GB" sz="1100" b="0" i="0" u="none" strike="noStrike" kern="0" cap="none" spc="0" normalizeH="0" baseline="0" noProof="0" dirty="0">
                <a:ln>
                  <a:noFill/>
                </a:ln>
                <a:solidFill>
                  <a:srgbClr val="000000"/>
                </a:solidFill>
                <a:effectLst/>
                <a:uLnTx/>
                <a:uFillTx/>
                <a:latin typeface="Arial"/>
                <a:cs typeface="Arial"/>
                <a:sym typeface="Arial"/>
                <a:hlinkClick r:id="rId5"/>
              </a:rPr>
              <a:t>Nanonets</a:t>
            </a:r>
            <a:r>
              <a:rPr kumimoji="0" lang="en-GB" sz="1100" b="0" i="0" u="none" strike="noStrike" kern="0" cap="none" spc="0" normalizeH="0" baseline="0" noProof="0" dirty="0">
                <a:ln>
                  <a:noFill/>
                </a:ln>
                <a:solidFill>
                  <a:srgbClr val="000000"/>
                </a:solidFill>
                <a:effectLst/>
                <a:uLnTx/>
                <a:uFillTx/>
                <a:latin typeface="Arial"/>
                <a:cs typeface="Arial"/>
                <a:sym typeface="Arial"/>
              </a:rPr>
              <a:t>, </a:t>
            </a:r>
            <a:r>
              <a:rPr kumimoji="0" lang="en-GB" sz="1100" b="0" i="0" u="none" strike="noStrike" kern="0" cap="none" spc="0" normalizeH="0" baseline="0" noProof="0" dirty="0">
                <a:ln>
                  <a:noFill/>
                </a:ln>
                <a:solidFill>
                  <a:srgbClr val="000000"/>
                </a:solidFill>
                <a:effectLst/>
                <a:uLnTx/>
                <a:uFillTx/>
                <a:latin typeface="Arial"/>
                <a:cs typeface="Arial"/>
                <a:sym typeface="Arial"/>
                <a:hlinkClick r:id="rId6"/>
              </a:rPr>
              <a:t>Roboflow</a:t>
            </a:r>
            <a:endParaRPr kumimoji="0" lang="en-SG"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66098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14" name="TextBox 13">
            <a:extLst>
              <a:ext uri="{FF2B5EF4-FFF2-40B4-BE49-F238E27FC236}">
                <a16:creationId xmlns:a16="http://schemas.microsoft.com/office/drawing/2014/main" id="{6AC95864-6629-2832-F55D-B6651E0F4EBE}"/>
              </a:ext>
            </a:extLst>
          </p:cNvPr>
          <p:cNvSpPr txBox="1"/>
          <p:nvPr/>
        </p:nvSpPr>
        <p:spPr>
          <a:xfrm>
            <a:off x="5995143" y="1593598"/>
            <a:ext cx="2609305" cy="523220"/>
          </a:xfrm>
          <a:prstGeom prst="rect">
            <a:avLst/>
          </a:prstGeom>
          <a:solidFill>
            <a:schemeClr val="bg1">
              <a:lumMod val="25000"/>
            </a:schemeClr>
          </a:solidFill>
        </p:spPr>
        <p:txBody>
          <a:bodyPr wrap="square">
            <a:spAutoFit/>
          </a:bodyPr>
          <a:lstStyle/>
          <a:p>
            <a:r>
              <a:rPr lang="en-SG" sz="1400" b="1" dirty="0">
                <a:solidFill>
                  <a:schemeClr val="bg2"/>
                </a:solidFill>
                <a:latin typeface="Roboto" panose="02000000000000000000" pitchFamily="2" charset="0"/>
                <a:ea typeface="Roboto" panose="02000000000000000000" pitchFamily="2" charset="0"/>
              </a:rPr>
              <a:t>           (~140m) of population yet to have a bank account</a:t>
            </a:r>
            <a:r>
              <a:rPr lang="en-SG" sz="1400" baseline="30000" dirty="0">
                <a:solidFill>
                  <a:schemeClr val="bg2"/>
                </a:solidFill>
                <a:latin typeface="Roboto" panose="02000000000000000000" pitchFamily="2" charset="0"/>
                <a:ea typeface="Roboto" panose="02000000000000000000" pitchFamily="2" charset="0"/>
              </a:rPr>
              <a:t>1</a:t>
            </a:r>
            <a:endParaRPr lang="en-SG" baseline="30000" dirty="0">
              <a:solidFill>
                <a:schemeClr val="bg2"/>
              </a:solidFill>
              <a:latin typeface="Roboto" panose="02000000000000000000" pitchFamily="2" charset="0"/>
              <a:ea typeface="Roboto" panose="02000000000000000000" pitchFamily="2" charset="0"/>
            </a:endParaRPr>
          </a:p>
        </p:txBody>
      </p:sp>
      <p:sp>
        <p:nvSpPr>
          <p:cNvPr id="261" name="Google Shape;261;p26"/>
          <p:cNvSpPr txBox="1">
            <a:spLocks noGrp="1"/>
          </p:cNvSpPr>
          <p:nvPr>
            <p:ph type="subTitle" idx="1"/>
          </p:nvPr>
        </p:nvSpPr>
        <p:spPr>
          <a:xfrm>
            <a:off x="467544" y="1259656"/>
            <a:ext cx="4824536" cy="31122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400" b="1" dirty="0">
                <a:latin typeface="Roboto" panose="02000000000000000000" pitchFamily="2" charset="0"/>
                <a:ea typeface="Roboto" panose="02000000000000000000" pitchFamily="2" charset="0"/>
              </a:rPr>
              <a:t>Scenario: A digital bank in Singapore wants to expand its banking business into the Indonesian market</a:t>
            </a:r>
          </a:p>
          <a:p>
            <a:pPr marL="0" lvl="0" indent="0" algn="l" rtl="0">
              <a:spcBef>
                <a:spcPts val="0"/>
              </a:spcBef>
              <a:spcAft>
                <a:spcPts val="0"/>
              </a:spcAft>
              <a:buNone/>
            </a:pPr>
            <a:endParaRPr lang="en-SG" dirty="0">
              <a:latin typeface="Roboto" panose="02000000000000000000" pitchFamily="2" charset="0"/>
              <a:ea typeface="Roboto" panose="02000000000000000000" pitchFamily="2" charset="0"/>
            </a:endParaRPr>
          </a:p>
          <a:p>
            <a:pPr marL="0" lvl="0" indent="0" algn="l" rtl="0">
              <a:spcBef>
                <a:spcPts val="0"/>
              </a:spcBef>
              <a:spcAft>
                <a:spcPts val="0"/>
              </a:spcAft>
              <a:buNone/>
            </a:pPr>
            <a:r>
              <a:rPr lang="en-SG" sz="1400" b="1" dirty="0">
                <a:latin typeface="Roboto" panose="02000000000000000000" pitchFamily="2" charset="0"/>
                <a:ea typeface="Roboto" panose="02000000000000000000" pitchFamily="2" charset="0"/>
              </a:rPr>
              <a:t>Opportunity:</a:t>
            </a:r>
          </a:p>
          <a:p>
            <a:pPr marL="171450" indent="-171450">
              <a:spcBef>
                <a:spcPts val="600"/>
              </a:spcBef>
              <a:buSzPct val="100000"/>
              <a:buFont typeface="Wingdings" panose="05000000000000000000" pitchFamily="2" charset="2"/>
              <a:buChar char="§"/>
            </a:pPr>
            <a:r>
              <a:rPr lang="en-SG" sz="1150" b="1" dirty="0">
                <a:latin typeface="Roboto" panose="02000000000000000000" pitchFamily="2" charset="0"/>
                <a:ea typeface="Roboto" panose="02000000000000000000" pitchFamily="2" charset="0"/>
              </a:rPr>
              <a:t>Large under-served market: </a:t>
            </a:r>
            <a:r>
              <a:rPr lang="en-SG" sz="1150" dirty="0">
                <a:latin typeface="Roboto" panose="02000000000000000000" pitchFamily="2" charset="0"/>
                <a:ea typeface="Roboto" panose="02000000000000000000" pitchFamily="2" charset="0"/>
              </a:rPr>
              <a:t>4</a:t>
            </a:r>
            <a:r>
              <a:rPr lang="en-SG" sz="1150" baseline="30000" dirty="0">
                <a:latin typeface="Roboto" panose="02000000000000000000" pitchFamily="2" charset="0"/>
                <a:ea typeface="Roboto" panose="02000000000000000000" pitchFamily="2" charset="0"/>
              </a:rPr>
              <a:t>th</a:t>
            </a:r>
            <a:r>
              <a:rPr lang="en-SG" sz="1150" dirty="0">
                <a:latin typeface="Roboto" panose="02000000000000000000" pitchFamily="2" charset="0"/>
                <a:ea typeface="Roboto" panose="02000000000000000000" pitchFamily="2" charset="0"/>
              </a:rPr>
              <a:t> most populous nation, 3</a:t>
            </a:r>
            <a:r>
              <a:rPr lang="en-SG" sz="1150" baseline="30000" dirty="0">
                <a:latin typeface="Roboto" panose="02000000000000000000" pitchFamily="2" charset="0"/>
                <a:ea typeface="Roboto" panose="02000000000000000000" pitchFamily="2" charset="0"/>
              </a:rPr>
              <a:t>rd</a:t>
            </a:r>
            <a:r>
              <a:rPr lang="en-SG" sz="1150" dirty="0">
                <a:latin typeface="Roboto" panose="02000000000000000000" pitchFamily="2" charset="0"/>
                <a:ea typeface="Roboto" panose="02000000000000000000" pitchFamily="2" charset="0"/>
              </a:rPr>
              <a:t> largest unbanked population</a:t>
            </a:r>
            <a:r>
              <a:rPr lang="en-SG" sz="1150" baseline="30000" dirty="0">
                <a:latin typeface="Roboto" panose="02000000000000000000" pitchFamily="2" charset="0"/>
                <a:ea typeface="Roboto" panose="02000000000000000000" pitchFamily="2" charset="0"/>
              </a:rPr>
              <a:t>1</a:t>
            </a:r>
          </a:p>
          <a:p>
            <a:pPr marL="171450" indent="-171450">
              <a:spcBef>
                <a:spcPts val="600"/>
              </a:spcBef>
              <a:buSzPct val="100000"/>
              <a:buFont typeface="Wingdings" panose="05000000000000000000" pitchFamily="2" charset="2"/>
              <a:buChar char="§"/>
            </a:pPr>
            <a:r>
              <a:rPr lang="en-SG" sz="1150" b="1" dirty="0">
                <a:latin typeface="Roboto" panose="02000000000000000000" pitchFamily="2" charset="0"/>
                <a:ea typeface="Roboto" panose="02000000000000000000" pitchFamily="2" charset="0"/>
              </a:rPr>
              <a:t>Young, tech-savvy &amp; tech-hungry population:</a:t>
            </a:r>
            <a:r>
              <a:rPr lang="en-SG" sz="1150" dirty="0">
                <a:latin typeface="Roboto" panose="02000000000000000000" pitchFamily="2" charset="0"/>
                <a:ea typeface="Roboto" panose="02000000000000000000" pitchFamily="2" charset="0"/>
              </a:rPr>
              <a:t> median age is 30 years; </a:t>
            </a:r>
            <a:r>
              <a:rPr lang="en-SG" sz="1150" dirty="0">
                <a:latin typeface="Roboto" panose="02000000000000000000" pitchFamily="2" charset="0"/>
                <a:ea typeface="Roboto" panose="02000000000000000000" pitchFamily="2" charset="0"/>
                <a:sym typeface="Wingdings" panose="05000000000000000000" pitchFamily="2" charset="2"/>
              </a:rPr>
              <a:t>has the 2</a:t>
            </a:r>
            <a:r>
              <a:rPr lang="en-SG" sz="1150" baseline="30000" dirty="0">
                <a:latin typeface="Roboto" panose="02000000000000000000" pitchFamily="2" charset="0"/>
                <a:ea typeface="Roboto" panose="02000000000000000000" pitchFamily="2" charset="0"/>
                <a:sym typeface="Wingdings" panose="05000000000000000000" pitchFamily="2" charset="2"/>
              </a:rPr>
              <a:t>nd</a:t>
            </a:r>
            <a:r>
              <a:rPr lang="en-SG" sz="1150" dirty="0">
                <a:latin typeface="Roboto" panose="02000000000000000000" pitchFamily="2" charset="0"/>
                <a:ea typeface="Roboto" panose="02000000000000000000" pitchFamily="2" charset="0"/>
                <a:sym typeface="Wingdings" panose="05000000000000000000" pitchFamily="2" charset="2"/>
              </a:rPr>
              <a:t> highest interest level in digital financial services (Southeast Asia)</a:t>
            </a:r>
            <a:r>
              <a:rPr lang="en-SG" sz="1150" baseline="30000" dirty="0">
                <a:latin typeface="Roboto" panose="02000000000000000000" pitchFamily="2" charset="0"/>
                <a:ea typeface="Roboto" panose="02000000000000000000" pitchFamily="2" charset="0"/>
                <a:sym typeface="Wingdings" panose="05000000000000000000" pitchFamily="2" charset="2"/>
              </a:rPr>
              <a:t>2</a:t>
            </a:r>
            <a:endParaRPr lang="en-SG" sz="1150" baseline="30000" dirty="0">
              <a:latin typeface="Roboto" panose="02000000000000000000" pitchFamily="2" charset="0"/>
              <a:ea typeface="Roboto" panose="02000000000000000000" pitchFamily="2" charset="0"/>
            </a:endParaRPr>
          </a:p>
          <a:p>
            <a:pPr marL="0" lvl="0" indent="0" algn="l" rtl="0">
              <a:spcBef>
                <a:spcPts val="0"/>
              </a:spcBef>
              <a:spcAft>
                <a:spcPts val="0"/>
              </a:spcAft>
              <a:buNone/>
            </a:pPr>
            <a:endParaRPr lang="en-SG" dirty="0">
              <a:latin typeface="Roboto" panose="02000000000000000000" pitchFamily="2" charset="0"/>
              <a:ea typeface="Roboto" panose="02000000000000000000" pitchFamily="2" charset="0"/>
            </a:endParaRPr>
          </a:p>
          <a:p>
            <a:pPr marL="0" lvl="0" indent="0" algn="l" rtl="0">
              <a:spcBef>
                <a:spcPts val="0"/>
              </a:spcBef>
              <a:spcAft>
                <a:spcPts val="0"/>
              </a:spcAft>
              <a:buNone/>
            </a:pPr>
            <a:r>
              <a:rPr lang="en-SG" sz="1400" b="1" dirty="0">
                <a:latin typeface="Roboto" panose="02000000000000000000" pitchFamily="2" charset="0"/>
                <a:ea typeface="Roboto" panose="02000000000000000000" pitchFamily="2" charset="0"/>
              </a:rPr>
              <a:t>Challenge:</a:t>
            </a:r>
          </a:p>
          <a:p>
            <a:pPr marL="171450" indent="-171450">
              <a:spcBef>
                <a:spcPts val="600"/>
              </a:spcBef>
              <a:buSzPct val="100000"/>
              <a:buFont typeface="Wingdings" panose="05000000000000000000" pitchFamily="2" charset="2"/>
              <a:buChar char="§"/>
            </a:pPr>
            <a:r>
              <a:rPr lang="en-SG" sz="1150" b="1" dirty="0">
                <a:latin typeface="Roboto" panose="02000000000000000000" pitchFamily="2" charset="0"/>
                <a:ea typeface="Roboto" panose="02000000000000000000" pitchFamily="2" charset="0"/>
              </a:rPr>
              <a:t>No national digital ID:</a:t>
            </a:r>
            <a:r>
              <a:rPr lang="en-SG" sz="1150" dirty="0">
                <a:latin typeface="Roboto" panose="02000000000000000000" pitchFamily="2" charset="0"/>
                <a:ea typeface="Roboto" panose="02000000000000000000" pitchFamily="2" charset="0"/>
              </a:rPr>
              <a:t> for account opening, laborious &amp; time-consuming</a:t>
            </a:r>
            <a:r>
              <a:rPr lang="en-GB" sz="1150" dirty="0">
                <a:latin typeface="Roboto" panose="02000000000000000000" pitchFamily="2" charset="0"/>
                <a:ea typeface="Roboto" panose="02000000000000000000" pitchFamily="2" charset="0"/>
              </a:rPr>
              <a:t> </a:t>
            </a:r>
            <a:r>
              <a:rPr lang="en-SG" sz="1150" dirty="0">
                <a:latin typeface="Roboto" panose="02000000000000000000" pitchFamily="2" charset="0"/>
                <a:ea typeface="Roboto" panose="02000000000000000000" pitchFamily="2" charset="0"/>
              </a:rPr>
              <a:t>ID verification must be done with digital submission of physical documents (i.e. photos)</a:t>
            </a:r>
            <a:endParaRPr lang="en-GB" dirty="0">
              <a:latin typeface="Roboto" panose="02000000000000000000" pitchFamily="2" charset="0"/>
              <a:ea typeface="Roboto" panose="02000000000000000000" pitchFamily="2" charset="0"/>
            </a:endParaRPr>
          </a:p>
        </p:txBody>
      </p:sp>
      <p:sp>
        <p:nvSpPr>
          <p:cNvPr id="5" name="Google Shape;260;p26">
            <a:extLst>
              <a:ext uri="{FF2B5EF4-FFF2-40B4-BE49-F238E27FC236}">
                <a16:creationId xmlns:a16="http://schemas.microsoft.com/office/drawing/2014/main" id="{5C5A1D24-828B-B786-6A64-0FE988C31D76}"/>
              </a:ext>
            </a:extLst>
          </p:cNvPr>
          <p:cNvSpPr txBox="1">
            <a:spLocks noGrp="1"/>
          </p:cNvSpPr>
          <p:nvPr>
            <p:ph type="title"/>
          </p:nvPr>
        </p:nvSpPr>
        <p:spPr>
          <a:xfrm>
            <a:off x="467544" y="282574"/>
            <a:ext cx="8244000"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Playfair Display ExtraBold" panose="020B0604020202020204" charset="0"/>
              </a:rPr>
              <a:t>Indonesia has a Huge Untapped Banking Market, but ID Verification is Laborious &amp; Time-Consuming</a:t>
            </a:r>
            <a:endParaRPr sz="2400" b="1" dirty="0">
              <a:latin typeface="Playfair Display ExtraBold" panose="020B0604020202020204" charset="0"/>
            </a:endParaRPr>
          </a:p>
        </p:txBody>
      </p:sp>
      <p:pic>
        <p:nvPicPr>
          <p:cNvPr id="12" name="Picture 11">
            <a:extLst>
              <a:ext uri="{FF2B5EF4-FFF2-40B4-BE49-F238E27FC236}">
                <a16:creationId xmlns:a16="http://schemas.microsoft.com/office/drawing/2014/main" id="{20E5B480-4832-0F86-6DFC-66896BB3867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5365326" y="3147814"/>
            <a:ext cx="3383137" cy="1238943"/>
          </a:xfrm>
          <a:prstGeom prst="rect">
            <a:avLst/>
          </a:prstGeom>
        </p:spPr>
      </p:pic>
      <p:sp>
        <p:nvSpPr>
          <p:cNvPr id="18" name="TextBox 17">
            <a:extLst>
              <a:ext uri="{FF2B5EF4-FFF2-40B4-BE49-F238E27FC236}">
                <a16:creationId xmlns:a16="http://schemas.microsoft.com/office/drawing/2014/main" id="{DF8DBADC-B697-168D-C5EA-61C1D83BC6E8}"/>
              </a:ext>
            </a:extLst>
          </p:cNvPr>
          <p:cNvSpPr txBox="1"/>
          <p:nvPr/>
        </p:nvSpPr>
        <p:spPr>
          <a:xfrm>
            <a:off x="5365327" y="1263518"/>
            <a:ext cx="1133872" cy="584775"/>
          </a:xfrm>
          <a:prstGeom prst="rect">
            <a:avLst/>
          </a:prstGeom>
          <a:solidFill>
            <a:schemeClr val="bg2"/>
          </a:solidFill>
        </p:spPr>
        <p:txBody>
          <a:bodyPr wrap="square">
            <a:spAutoFit/>
          </a:bodyPr>
          <a:lstStyle/>
          <a:p>
            <a:pPr algn="ctr"/>
            <a:r>
              <a:rPr lang="en-SG" sz="3200" b="1" dirty="0">
                <a:solidFill>
                  <a:schemeClr val="tx1"/>
                </a:solidFill>
                <a:latin typeface="Roboto" panose="02000000000000000000" pitchFamily="2" charset="0"/>
                <a:ea typeface="Roboto" panose="02000000000000000000" pitchFamily="2" charset="0"/>
              </a:rPr>
              <a:t>50% </a:t>
            </a:r>
          </a:p>
        </p:txBody>
      </p:sp>
      <p:sp>
        <p:nvSpPr>
          <p:cNvPr id="21" name="TextBox 20">
            <a:extLst>
              <a:ext uri="{FF2B5EF4-FFF2-40B4-BE49-F238E27FC236}">
                <a16:creationId xmlns:a16="http://schemas.microsoft.com/office/drawing/2014/main" id="{6593328B-E6EB-27A3-3AD4-D7A2DEE74F92}"/>
              </a:ext>
            </a:extLst>
          </p:cNvPr>
          <p:cNvSpPr txBox="1"/>
          <p:nvPr/>
        </p:nvSpPr>
        <p:spPr>
          <a:xfrm>
            <a:off x="5995143" y="2589817"/>
            <a:ext cx="2609305" cy="523220"/>
          </a:xfrm>
          <a:prstGeom prst="rect">
            <a:avLst/>
          </a:prstGeom>
          <a:solidFill>
            <a:schemeClr val="bg1">
              <a:lumMod val="25000"/>
            </a:schemeClr>
          </a:solidFill>
        </p:spPr>
        <p:txBody>
          <a:bodyPr wrap="square">
            <a:spAutoFit/>
          </a:bodyPr>
          <a:lstStyle/>
          <a:p>
            <a:r>
              <a:rPr lang="en-SG" sz="1400" b="1" dirty="0">
                <a:solidFill>
                  <a:schemeClr val="bg2"/>
                </a:solidFill>
                <a:latin typeface="Roboto" panose="02000000000000000000" pitchFamily="2" charset="0"/>
                <a:ea typeface="Roboto" panose="02000000000000000000" pitchFamily="2" charset="0"/>
              </a:rPr>
              <a:t>                people are between 15 – 49 years of age</a:t>
            </a:r>
            <a:r>
              <a:rPr lang="en-SG" sz="1400" baseline="30000" dirty="0">
                <a:solidFill>
                  <a:schemeClr val="bg2"/>
                </a:solidFill>
                <a:latin typeface="Roboto" panose="02000000000000000000" pitchFamily="2" charset="0"/>
                <a:ea typeface="Roboto" panose="02000000000000000000" pitchFamily="2" charset="0"/>
              </a:rPr>
              <a:t>3</a:t>
            </a:r>
            <a:endParaRPr lang="en-SG" baseline="30000" dirty="0">
              <a:solidFill>
                <a:schemeClr val="bg2"/>
              </a:solidFill>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F3F521DE-08D0-00C8-CEF4-5D4564F9AD5B}"/>
              </a:ext>
            </a:extLst>
          </p:cNvPr>
          <p:cNvSpPr txBox="1"/>
          <p:nvPr/>
        </p:nvSpPr>
        <p:spPr>
          <a:xfrm>
            <a:off x="5365327" y="2241670"/>
            <a:ext cx="1368152" cy="584775"/>
          </a:xfrm>
          <a:prstGeom prst="rect">
            <a:avLst/>
          </a:prstGeom>
          <a:solidFill>
            <a:schemeClr val="bg2"/>
          </a:solidFill>
        </p:spPr>
        <p:txBody>
          <a:bodyPr wrap="square">
            <a:spAutoFit/>
          </a:bodyPr>
          <a:lstStyle/>
          <a:p>
            <a:pPr algn="ctr"/>
            <a:r>
              <a:rPr lang="en-SG" sz="3200" b="1" dirty="0">
                <a:solidFill>
                  <a:schemeClr val="tx1"/>
                </a:solidFill>
                <a:latin typeface="Roboto" panose="02000000000000000000" pitchFamily="2" charset="0"/>
                <a:ea typeface="Roboto" panose="02000000000000000000" pitchFamily="2" charset="0"/>
              </a:rPr>
              <a:t>146m</a:t>
            </a:r>
          </a:p>
        </p:txBody>
      </p:sp>
      <p:sp>
        <p:nvSpPr>
          <p:cNvPr id="24" name="Rectangle 23">
            <a:extLst>
              <a:ext uri="{FF2B5EF4-FFF2-40B4-BE49-F238E27FC236}">
                <a16:creationId xmlns:a16="http://schemas.microsoft.com/office/drawing/2014/main" id="{261D3F9F-0A76-F44C-EB44-60615CE63576}"/>
              </a:ext>
            </a:extLst>
          </p:cNvPr>
          <p:cNvSpPr/>
          <p:nvPr/>
        </p:nvSpPr>
        <p:spPr>
          <a:xfrm>
            <a:off x="467544" y="4504073"/>
            <a:ext cx="8280920" cy="299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Roboto" panose="02000000000000000000" pitchFamily="2" charset="0"/>
                <a:ea typeface="Roboto" panose="02000000000000000000" pitchFamily="2" charset="0"/>
              </a:rPr>
              <a:t>Problem Statement</a:t>
            </a:r>
            <a:r>
              <a:rPr lang="en-GB" dirty="0">
                <a:solidFill>
                  <a:schemeClr val="tx1"/>
                </a:solidFill>
                <a:latin typeface="Roboto" panose="02000000000000000000" pitchFamily="2" charset="0"/>
                <a:ea typeface="Roboto" panose="02000000000000000000" pitchFamily="2" charset="0"/>
              </a:rPr>
              <a:t>: manual verification of ID submissions results in poor customer experience</a:t>
            </a:r>
            <a:endParaRPr lang="en-SG" dirty="0">
              <a:solidFill>
                <a:schemeClr val="tx1"/>
              </a:solidFill>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7D649EBD-9E08-458C-05D5-D0D8B24744EF}"/>
              </a:ext>
            </a:extLst>
          </p:cNvPr>
          <p:cNvSpPr txBox="1"/>
          <p:nvPr/>
        </p:nvSpPr>
        <p:spPr>
          <a:xfrm>
            <a:off x="467544" y="4803998"/>
            <a:ext cx="8280919" cy="230832"/>
          </a:xfrm>
          <a:prstGeom prst="rect">
            <a:avLst/>
          </a:prstGeom>
          <a:noFill/>
        </p:spPr>
        <p:txBody>
          <a:bodyPr wrap="square" rtlCol="0">
            <a:spAutoFit/>
          </a:bodyPr>
          <a:lstStyle/>
          <a:p>
            <a:r>
              <a:rPr lang="en-GB" sz="900" dirty="0">
                <a:latin typeface="Roboto" panose="02000000000000000000" pitchFamily="2" charset="0"/>
                <a:ea typeface="Roboto" panose="02000000000000000000" pitchFamily="2" charset="0"/>
              </a:rPr>
              <a:t>[1] </a:t>
            </a:r>
            <a:r>
              <a:rPr lang="en-GB" sz="900" dirty="0">
                <a:latin typeface="Roboto" panose="02000000000000000000" pitchFamily="2" charset="0"/>
                <a:ea typeface="Roboto" panose="02000000000000000000" pitchFamily="2" charset="0"/>
                <a:hlinkClick r:id="rId5"/>
              </a:rPr>
              <a:t>World Economic Forum, Feb 2022</a:t>
            </a:r>
            <a:r>
              <a:rPr lang="en-GB" sz="900" dirty="0">
                <a:latin typeface="Roboto" panose="02000000000000000000" pitchFamily="2" charset="0"/>
                <a:ea typeface="Roboto" panose="02000000000000000000" pitchFamily="2" charset="0"/>
              </a:rPr>
              <a:t>, [2] </a:t>
            </a:r>
            <a:r>
              <a:rPr lang="en-GB" sz="900" dirty="0">
                <a:latin typeface="Roboto" panose="02000000000000000000" pitchFamily="2" charset="0"/>
                <a:ea typeface="Roboto" panose="02000000000000000000" pitchFamily="2" charset="0"/>
                <a:hlinkClick r:id="rId6"/>
              </a:rPr>
              <a:t>EY, Dec 2022</a:t>
            </a:r>
            <a:r>
              <a:rPr lang="en-GB" sz="900" dirty="0">
                <a:latin typeface="Roboto" panose="02000000000000000000" pitchFamily="2" charset="0"/>
                <a:ea typeface="Roboto" panose="02000000000000000000" pitchFamily="2" charset="0"/>
              </a:rPr>
              <a:t>, [3] </a:t>
            </a:r>
            <a:r>
              <a:rPr lang="en-GB" sz="900" dirty="0">
                <a:latin typeface="Roboto" panose="02000000000000000000" pitchFamily="2" charset="0"/>
                <a:ea typeface="Roboto" panose="02000000000000000000" pitchFamily="2" charset="0"/>
                <a:hlinkClick r:id="rId7"/>
              </a:rPr>
              <a:t>United Nations Statistics Division Yearbook, 2020</a:t>
            </a:r>
            <a:endParaRPr lang="en-SG" sz="900" dirty="0">
              <a:latin typeface="Roboto" panose="02000000000000000000" pitchFamily="2" charset="0"/>
              <a:ea typeface="Roboto"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a:t>
            </a:r>
            <a:r>
              <a:rPr lang="en-GB" sz="2800" dirty="0"/>
              <a:t>Dimension Augmentation (3)</a:t>
            </a:r>
            <a:endParaRPr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Wingdings" panose="05000000000000000000" pitchFamily="2" charset="2"/>
              <a:buChar char="§"/>
            </a:pPr>
            <a:r>
              <a:rPr lang="en-GB" sz="1100" b="1" dirty="0"/>
              <a:t>Rotate</a:t>
            </a:r>
            <a:r>
              <a:rPr lang="en-GB" sz="1100" dirty="0"/>
              <a:t>: turn the image around the centre of the image as its rotating axis</a:t>
            </a:r>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r>
              <a:rPr lang="en-GB" sz="1100" b="1" dirty="0"/>
              <a:t>Shear</a:t>
            </a:r>
            <a:r>
              <a:rPr lang="en-GB" sz="1100" dirty="0"/>
              <a:t>: displace the image horizontally to different degree, transforming the image into a parallelogram</a:t>
            </a:r>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Wingdings" panose="05000000000000000000" pitchFamily="2" charset="2"/>
              <a:buChar char="§"/>
            </a:pPr>
            <a:endParaRPr lang="en-GB" sz="1100" dirty="0"/>
          </a:p>
          <a:p>
            <a:pPr marL="171450" indent="-171450">
              <a:buFont typeface="Arial" panose="020B0604020202020204" pitchFamily="34" charset="0"/>
              <a:buChar char="•"/>
            </a:pPr>
            <a:endParaRPr lang="en-GB" sz="1100" dirty="0"/>
          </a:p>
          <a:p>
            <a:r>
              <a:rPr lang="en-GB" sz="1100" dirty="0"/>
              <a:t>Source: </a:t>
            </a:r>
            <a:r>
              <a:rPr lang="en-GB" sz="1100" dirty="0">
                <a:hlinkClick r:id="rId3"/>
              </a:rPr>
              <a:t>Nanonets</a:t>
            </a:r>
            <a:r>
              <a:rPr lang="en-GB" sz="1100" dirty="0"/>
              <a:t>, </a:t>
            </a:r>
            <a:r>
              <a:rPr lang="en-GB" sz="1100" dirty="0">
                <a:hlinkClick r:id="rId4"/>
              </a:rPr>
              <a:t>Paperspaceblog</a:t>
            </a:r>
            <a:endParaRPr lang="en-SG" sz="1100" dirty="0"/>
          </a:p>
        </p:txBody>
      </p:sp>
      <p:pic>
        <p:nvPicPr>
          <p:cNvPr id="5" name="Picture 4">
            <a:extLst>
              <a:ext uri="{FF2B5EF4-FFF2-40B4-BE49-F238E27FC236}">
                <a16:creationId xmlns:a16="http://schemas.microsoft.com/office/drawing/2014/main" id="{43DC6B8D-96E6-F0AF-9F7E-24CD0265238F}"/>
              </a:ext>
            </a:extLst>
          </p:cNvPr>
          <p:cNvPicPr>
            <a:picLocks noChangeAspect="1"/>
          </p:cNvPicPr>
          <p:nvPr/>
        </p:nvPicPr>
        <p:blipFill>
          <a:blip r:embed="rId5"/>
          <a:stretch>
            <a:fillRect/>
          </a:stretch>
        </p:blipFill>
        <p:spPr>
          <a:xfrm>
            <a:off x="1115616" y="1275766"/>
            <a:ext cx="5078839" cy="1440000"/>
          </a:xfrm>
          <a:prstGeom prst="rect">
            <a:avLst/>
          </a:prstGeom>
        </p:spPr>
      </p:pic>
      <p:pic>
        <p:nvPicPr>
          <p:cNvPr id="7" name="Picture 6">
            <a:extLst>
              <a:ext uri="{FF2B5EF4-FFF2-40B4-BE49-F238E27FC236}">
                <a16:creationId xmlns:a16="http://schemas.microsoft.com/office/drawing/2014/main" id="{AB50134E-ACF9-B0C5-2694-8B03BD54193C}"/>
              </a:ext>
            </a:extLst>
          </p:cNvPr>
          <p:cNvPicPr>
            <a:picLocks noChangeAspect="1"/>
          </p:cNvPicPr>
          <p:nvPr/>
        </p:nvPicPr>
        <p:blipFill>
          <a:blip r:embed="rId6"/>
          <a:stretch>
            <a:fillRect/>
          </a:stretch>
        </p:blipFill>
        <p:spPr>
          <a:xfrm>
            <a:off x="1115616" y="2931790"/>
            <a:ext cx="4545762" cy="1440000"/>
          </a:xfrm>
          <a:prstGeom prst="rect">
            <a:avLst/>
          </a:prstGeom>
        </p:spPr>
      </p:pic>
    </p:spTree>
    <p:extLst>
      <p:ext uri="{BB962C8B-B14F-4D97-AF65-F5344CB8AC3E}">
        <p14:creationId xmlns:p14="http://schemas.microsoft.com/office/powerpoint/2010/main" val="2502850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dirty="0"/>
              <a:t>Annex: </a:t>
            </a:r>
            <a:r>
              <a:rPr lang="en-GB" sz="2800" dirty="0"/>
              <a:t>Auto Learning Bounding Box Anchors</a:t>
            </a:r>
            <a:endParaRPr lang="en-SG"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dirty="0"/>
              <a:t>asd</a:t>
            </a:r>
            <a:endParaRPr lang="en-SG" sz="1200" dirty="0"/>
          </a:p>
        </p:txBody>
      </p:sp>
    </p:spTree>
    <p:extLst>
      <p:ext uri="{BB962C8B-B14F-4D97-AF65-F5344CB8AC3E}">
        <p14:creationId xmlns:p14="http://schemas.microsoft.com/office/powerpoint/2010/main" val="559845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dirty="0"/>
              <a:t>Annex: </a:t>
            </a:r>
            <a:r>
              <a:rPr lang="en-GB" sz="2800" dirty="0"/>
              <a:t>Non-Maximum Suppression</a:t>
            </a:r>
            <a:endParaRPr lang="en-SG" sz="28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1;p26">
            <a:extLst>
              <a:ext uri="{FF2B5EF4-FFF2-40B4-BE49-F238E27FC236}">
                <a16:creationId xmlns:a16="http://schemas.microsoft.com/office/drawing/2014/main" id="{7B3B1135-2B1B-5483-455E-57893DCE686E}"/>
              </a:ext>
            </a:extLst>
          </p:cNvPr>
          <p:cNvSpPr txBox="1">
            <a:spLocks/>
          </p:cNvSpPr>
          <p:nvPr/>
        </p:nvSpPr>
        <p:spPr>
          <a:xfrm>
            <a:off x="983431" y="989016"/>
            <a:ext cx="7177135" cy="3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200" dirty="0"/>
              <a:t>asd</a:t>
            </a:r>
            <a:endParaRPr lang="en-SG" sz="1200" dirty="0"/>
          </a:p>
        </p:txBody>
      </p:sp>
    </p:spTree>
    <p:extLst>
      <p:ext uri="{BB962C8B-B14F-4D97-AF65-F5344CB8AC3E}">
        <p14:creationId xmlns:p14="http://schemas.microsoft.com/office/powerpoint/2010/main" val="2726049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14" name="Rectangle 13">
            <a:extLst>
              <a:ext uri="{FF2B5EF4-FFF2-40B4-BE49-F238E27FC236}">
                <a16:creationId xmlns:a16="http://schemas.microsoft.com/office/drawing/2014/main" id="{A3CF5BF0-794A-C54E-9184-0317F18F3F1E}"/>
              </a:ext>
            </a:extLst>
          </p:cNvPr>
          <p:cNvSpPr/>
          <p:nvPr/>
        </p:nvSpPr>
        <p:spPr>
          <a:xfrm>
            <a:off x="1835696" y="2089383"/>
            <a:ext cx="6588304" cy="22825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SG" sz="1400" dirty="0">
              <a:solidFill>
                <a:schemeClr val="tx1"/>
              </a:solidFill>
            </a:endParaRPr>
          </a:p>
        </p:txBody>
      </p:sp>
      <p:sp>
        <p:nvSpPr>
          <p:cNvPr id="15" name="Rectangle 14">
            <a:extLst>
              <a:ext uri="{FF2B5EF4-FFF2-40B4-BE49-F238E27FC236}">
                <a16:creationId xmlns:a16="http://schemas.microsoft.com/office/drawing/2014/main" id="{F561137C-38C7-7456-56F2-9702069D7634}"/>
              </a:ext>
            </a:extLst>
          </p:cNvPr>
          <p:cNvSpPr/>
          <p:nvPr/>
        </p:nvSpPr>
        <p:spPr>
          <a:xfrm>
            <a:off x="7931979" y="2310224"/>
            <a:ext cx="416712" cy="1840685"/>
          </a:xfrm>
          <a:prstGeom prst="rect">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7" name="Google Shape;427;p30"/>
          <p:cNvSpPr txBox="1">
            <a:spLocks noGrp="1"/>
          </p:cNvSpPr>
          <p:nvPr>
            <p:ph type="title"/>
          </p:nvPr>
        </p:nvSpPr>
        <p:spPr>
          <a:xfrm>
            <a:off x="611560" y="445025"/>
            <a:ext cx="789884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400" dirty="0"/>
              <a:t>Annex: </a:t>
            </a:r>
            <a:r>
              <a:rPr lang="en-GB" sz="2400" dirty="0"/>
              <a:t>Intersection over Union (</a:t>
            </a:r>
            <a:r>
              <a:rPr lang="en-GB" sz="2400" dirty="0" err="1"/>
              <a:t>IoU</a:t>
            </a:r>
            <a:r>
              <a:rPr lang="en-GB" sz="2400" dirty="0"/>
              <a:t>)</a:t>
            </a:r>
            <a:endParaRPr lang="en-SG" sz="24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Intersection over union">
            <a:extLst>
              <a:ext uri="{FF2B5EF4-FFF2-40B4-BE49-F238E27FC236}">
                <a16:creationId xmlns:a16="http://schemas.microsoft.com/office/drawing/2014/main" id="{0B35191E-6116-6879-9812-D3F32C401F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12" t="11243" r="5751" b="17800"/>
          <a:stretch/>
        </p:blipFill>
        <p:spPr bwMode="auto">
          <a:xfrm>
            <a:off x="4803013" y="2315240"/>
            <a:ext cx="3128966" cy="18406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10BDCE-7C00-D350-2598-9E301DC7E828}"/>
              </a:ext>
            </a:extLst>
          </p:cNvPr>
          <p:cNvSpPr txBox="1"/>
          <p:nvPr/>
        </p:nvSpPr>
        <p:spPr>
          <a:xfrm>
            <a:off x="5925162" y="2449220"/>
            <a:ext cx="1224137" cy="338554"/>
          </a:xfrm>
          <a:prstGeom prst="rect">
            <a:avLst/>
          </a:prstGeom>
          <a:noFill/>
        </p:spPr>
        <p:txBody>
          <a:bodyPr wrap="square" rtlCol="0">
            <a:spAutoFit/>
          </a:bodyPr>
          <a:lstStyle/>
          <a:p>
            <a:pPr algn="r"/>
            <a:r>
              <a:rPr lang="en-SG" sz="800" b="1" dirty="0">
                <a:solidFill>
                  <a:srgbClr val="7F1FE0"/>
                </a:solidFill>
              </a:rPr>
              <a:t>Ground truth bounding box</a:t>
            </a:r>
          </a:p>
        </p:txBody>
      </p:sp>
      <p:sp>
        <p:nvSpPr>
          <p:cNvPr id="6" name="TextBox 5">
            <a:extLst>
              <a:ext uri="{FF2B5EF4-FFF2-40B4-BE49-F238E27FC236}">
                <a16:creationId xmlns:a16="http://schemas.microsoft.com/office/drawing/2014/main" id="{1807DC8F-EB80-0B5D-1497-45CCF806AB1B}"/>
              </a:ext>
            </a:extLst>
          </p:cNvPr>
          <p:cNvSpPr txBox="1"/>
          <p:nvPr/>
        </p:nvSpPr>
        <p:spPr>
          <a:xfrm>
            <a:off x="7503653" y="2714798"/>
            <a:ext cx="884771" cy="338554"/>
          </a:xfrm>
          <a:prstGeom prst="rect">
            <a:avLst/>
          </a:prstGeom>
          <a:noFill/>
        </p:spPr>
        <p:txBody>
          <a:bodyPr wrap="square" rtlCol="0">
            <a:spAutoFit/>
          </a:bodyPr>
          <a:lstStyle/>
          <a:p>
            <a:r>
              <a:rPr lang="en-SG" sz="800" b="1" dirty="0">
                <a:solidFill>
                  <a:srgbClr val="6885DC"/>
                </a:solidFill>
              </a:rPr>
              <a:t>Predicted bounding box</a:t>
            </a:r>
          </a:p>
        </p:txBody>
      </p:sp>
      <p:sp>
        <p:nvSpPr>
          <p:cNvPr id="8" name="TextBox 7">
            <a:extLst>
              <a:ext uri="{FF2B5EF4-FFF2-40B4-BE49-F238E27FC236}">
                <a16:creationId xmlns:a16="http://schemas.microsoft.com/office/drawing/2014/main" id="{935433F8-B932-3AD7-3BA1-869A0230BEE9}"/>
              </a:ext>
            </a:extLst>
          </p:cNvPr>
          <p:cNvSpPr txBox="1"/>
          <p:nvPr/>
        </p:nvSpPr>
        <p:spPr>
          <a:xfrm>
            <a:off x="983431" y="4679587"/>
            <a:ext cx="1186024" cy="246221"/>
          </a:xfrm>
          <a:prstGeom prst="rect">
            <a:avLst/>
          </a:prstGeom>
          <a:noFill/>
        </p:spPr>
        <p:txBody>
          <a:bodyPr wrap="square">
            <a:spAutoFit/>
          </a:bodyPr>
          <a:lstStyle/>
          <a:p>
            <a:r>
              <a:rPr lang="en-GB" sz="1000" dirty="0"/>
              <a:t>Source: </a:t>
            </a:r>
            <a:r>
              <a:rPr lang="en-GB" sz="1000" dirty="0">
                <a:hlinkClick r:id="rId4"/>
              </a:rPr>
              <a:t>v7labs</a:t>
            </a:r>
            <a:endParaRPr lang="en-SG" sz="1000" dirty="0"/>
          </a:p>
        </p:txBody>
      </p:sp>
      <p:sp>
        <p:nvSpPr>
          <p:cNvPr id="10" name="Rectangle 9">
            <a:extLst>
              <a:ext uri="{FF2B5EF4-FFF2-40B4-BE49-F238E27FC236}">
                <a16:creationId xmlns:a16="http://schemas.microsoft.com/office/drawing/2014/main" id="{5F894D97-7977-F235-4186-510306B43868}"/>
              </a:ext>
            </a:extLst>
          </p:cNvPr>
          <p:cNvSpPr/>
          <p:nvPr/>
        </p:nvSpPr>
        <p:spPr>
          <a:xfrm>
            <a:off x="1835696" y="1444675"/>
            <a:ext cx="6588304" cy="572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solidFill>
                  <a:schemeClr val="tx1"/>
                </a:solidFill>
              </a:rPr>
              <a:t>IoU</a:t>
            </a:r>
            <a:r>
              <a:rPr lang="en-GB" dirty="0">
                <a:solidFill>
                  <a:schemeClr val="tx1"/>
                </a:solidFill>
              </a:rPr>
              <a:t> is a popular metric to </a:t>
            </a:r>
            <a:r>
              <a:rPr lang="en-GB" b="1" dirty="0">
                <a:solidFill>
                  <a:schemeClr val="tx1"/>
                </a:solidFill>
              </a:rPr>
              <a:t>measure localization accuracy </a:t>
            </a:r>
            <a:r>
              <a:rPr lang="en-GB" dirty="0">
                <a:solidFill>
                  <a:schemeClr val="tx1"/>
                </a:solidFill>
              </a:rPr>
              <a:t>and calculate localization errors in object detection models.</a:t>
            </a:r>
          </a:p>
        </p:txBody>
      </p:sp>
      <p:sp>
        <p:nvSpPr>
          <p:cNvPr id="12" name="Rectangle 11">
            <a:extLst>
              <a:ext uri="{FF2B5EF4-FFF2-40B4-BE49-F238E27FC236}">
                <a16:creationId xmlns:a16="http://schemas.microsoft.com/office/drawing/2014/main" id="{798324D9-4C17-65EC-3AD0-E5C085C5E962}"/>
              </a:ext>
            </a:extLst>
          </p:cNvPr>
          <p:cNvSpPr/>
          <p:nvPr/>
        </p:nvSpPr>
        <p:spPr>
          <a:xfrm>
            <a:off x="611560" y="1444675"/>
            <a:ext cx="1224136" cy="572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a:solidFill>
                  <a:schemeClr val="tx1"/>
                </a:solidFill>
              </a:rPr>
              <a:t>Overview</a:t>
            </a:r>
          </a:p>
        </p:txBody>
      </p:sp>
      <p:sp>
        <p:nvSpPr>
          <p:cNvPr id="13" name="Rectangle 12">
            <a:extLst>
              <a:ext uri="{FF2B5EF4-FFF2-40B4-BE49-F238E27FC236}">
                <a16:creationId xmlns:a16="http://schemas.microsoft.com/office/drawing/2014/main" id="{409A8A20-9642-1D1C-8F12-8516AE45FFDA}"/>
              </a:ext>
            </a:extLst>
          </p:cNvPr>
          <p:cNvSpPr/>
          <p:nvPr/>
        </p:nvSpPr>
        <p:spPr>
          <a:xfrm>
            <a:off x="611560" y="2089384"/>
            <a:ext cx="1224136" cy="22825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a:solidFill>
                  <a:schemeClr val="tx1"/>
                </a:solidFill>
              </a:rPr>
              <a:t>Detailed explanation</a:t>
            </a:r>
          </a:p>
        </p:txBody>
      </p:sp>
      <p:sp>
        <p:nvSpPr>
          <p:cNvPr id="17" name="TextBox 16">
            <a:extLst>
              <a:ext uri="{FF2B5EF4-FFF2-40B4-BE49-F238E27FC236}">
                <a16:creationId xmlns:a16="http://schemas.microsoft.com/office/drawing/2014/main" id="{A2DF08E5-78C7-71AA-522A-9CD75F1D9427}"/>
              </a:ext>
            </a:extLst>
          </p:cNvPr>
          <p:cNvSpPr txBox="1"/>
          <p:nvPr/>
        </p:nvSpPr>
        <p:spPr>
          <a:xfrm>
            <a:off x="1907704" y="2125181"/>
            <a:ext cx="2808312" cy="2246769"/>
          </a:xfrm>
          <a:prstGeom prst="rect">
            <a:avLst/>
          </a:prstGeom>
          <a:noFill/>
        </p:spPr>
        <p:txBody>
          <a:bodyPr wrap="square">
            <a:spAutoFit/>
          </a:bodyPr>
          <a:lstStyle/>
          <a:p>
            <a:pPr marL="171450" indent="-171450">
              <a:buFont typeface="Arial" panose="020B0604020202020204" pitchFamily="34" charset="0"/>
              <a:buChar char="•"/>
            </a:pPr>
            <a:r>
              <a:rPr lang="en-GB" sz="1400" dirty="0">
                <a:solidFill>
                  <a:schemeClr val="tx1"/>
                </a:solidFill>
              </a:rPr>
              <a:t>The formula for </a:t>
            </a:r>
            <a:r>
              <a:rPr lang="en-GB" sz="1400" dirty="0" err="1">
                <a:solidFill>
                  <a:schemeClr val="tx1"/>
                </a:solidFill>
              </a:rPr>
              <a:t>IoU</a:t>
            </a:r>
            <a:r>
              <a:rPr lang="en-GB" sz="1400" dirty="0">
                <a:solidFill>
                  <a:schemeClr val="tx1"/>
                </a:solidFill>
              </a:rPr>
              <a:t> is show on the right</a:t>
            </a:r>
          </a:p>
          <a:p>
            <a:pPr marL="171450" indent="-171450">
              <a:buFont typeface="Arial" panose="020B0604020202020204" pitchFamily="34" charset="0"/>
              <a:buChar char="•"/>
            </a:pPr>
            <a:endParaRPr lang="en-GB" sz="1400" dirty="0">
              <a:solidFill>
                <a:schemeClr val="tx1"/>
              </a:solidFill>
            </a:endParaRPr>
          </a:p>
          <a:p>
            <a:pPr marL="171450" indent="-171450">
              <a:buFont typeface="Arial" panose="020B0604020202020204" pitchFamily="34" charset="0"/>
              <a:buChar char="•"/>
            </a:pPr>
            <a:r>
              <a:rPr lang="en-GB" dirty="0">
                <a:solidFill>
                  <a:schemeClr val="tx1"/>
                </a:solidFill>
              </a:rPr>
              <a:t>E.g. </a:t>
            </a:r>
            <a:r>
              <a:rPr lang="en-GB" dirty="0" err="1">
                <a:solidFill>
                  <a:schemeClr val="tx1"/>
                </a:solidFill>
              </a:rPr>
              <a:t>IoU</a:t>
            </a:r>
            <a:r>
              <a:rPr lang="en-GB" dirty="0">
                <a:solidFill>
                  <a:schemeClr val="tx1"/>
                </a:solidFill>
              </a:rPr>
              <a:t> score of 0.54 = 54% overlap between the two boxes</a:t>
            </a:r>
          </a:p>
          <a:p>
            <a:pPr marL="171450" indent="-171450">
              <a:buFont typeface="Arial" panose="020B0604020202020204" pitchFamily="34" charset="0"/>
              <a:buChar char="•"/>
            </a:pPr>
            <a:endParaRPr lang="en-GB" dirty="0">
              <a:solidFill>
                <a:schemeClr val="tx1"/>
              </a:solidFill>
            </a:endParaRPr>
          </a:p>
          <a:p>
            <a:pPr marL="171450" indent="-171450">
              <a:buFont typeface="Arial" panose="020B0604020202020204" pitchFamily="34" charset="0"/>
              <a:buChar char="•"/>
            </a:pPr>
            <a:r>
              <a:rPr lang="en-GB" dirty="0">
                <a:solidFill>
                  <a:schemeClr val="tx1"/>
                </a:solidFill>
              </a:rPr>
              <a:t>A threshold can be set for the </a:t>
            </a:r>
            <a:r>
              <a:rPr lang="en-GB" dirty="0" err="1">
                <a:solidFill>
                  <a:schemeClr val="tx1"/>
                </a:solidFill>
              </a:rPr>
              <a:t>IoU</a:t>
            </a:r>
            <a:r>
              <a:rPr lang="en-GB" dirty="0">
                <a:solidFill>
                  <a:schemeClr val="tx1"/>
                </a:solidFill>
              </a:rPr>
              <a:t> score, to decide how much overlap constitutes a ‘positive’ classification</a:t>
            </a:r>
            <a:endParaRPr lang="en-SG" dirty="0"/>
          </a:p>
        </p:txBody>
      </p:sp>
    </p:spTree>
    <p:extLst>
      <p:ext uri="{BB962C8B-B14F-4D97-AF65-F5344CB8AC3E}">
        <p14:creationId xmlns:p14="http://schemas.microsoft.com/office/powerpoint/2010/main" val="3175833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400" dirty="0"/>
              <a:t>Annex: </a:t>
            </a:r>
            <a:r>
              <a:rPr lang="en-GB" sz="2400" dirty="0"/>
              <a:t>Mean Average Precision (</a:t>
            </a:r>
            <a:r>
              <a:rPr lang="en-GB" sz="2400" dirty="0" err="1"/>
              <a:t>mAP</a:t>
            </a:r>
            <a:r>
              <a:rPr lang="en-GB" sz="2400" dirty="0"/>
              <a:t>)</a:t>
            </a:r>
            <a:endParaRPr lang="en-SG" sz="2400"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A473247-D550-478A-5525-44B0B5B013BA}"/>
              </a:ext>
            </a:extLst>
          </p:cNvPr>
          <p:cNvSpPr txBox="1"/>
          <p:nvPr/>
        </p:nvSpPr>
        <p:spPr>
          <a:xfrm>
            <a:off x="983431" y="4679587"/>
            <a:ext cx="1186024" cy="246221"/>
          </a:xfrm>
          <a:prstGeom prst="rect">
            <a:avLst/>
          </a:prstGeom>
          <a:noFill/>
        </p:spPr>
        <p:txBody>
          <a:bodyPr wrap="square">
            <a:spAutoFit/>
          </a:bodyPr>
          <a:lstStyle/>
          <a:p>
            <a:r>
              <a:rPr lang="en-GB" sz="1000" dirty="0"/>
              <a:t>Source: </a:t>
            </a:r>
            <a:r>
              <a:rPr lang="en-GB" sz="1000" dirty="0">
                <a:hlinkClick r:id="rId3"/>
              </a:rPr>
              <a:t>v7labs</a:t>
            </a:r>
            <a:endParaRPr lang="en-SG" sz="1000" dirty="0"/>
          </a:p>
        </p:txBody>
      </p:sp>
      <p:sp>
        <p:nvSpPr>
          <p:cNvPr id="5" name="TextBox 4">
            <a:extLst>
              <a:ext uri="{FF2B5EF4-FFF2-40B4-BE49-F238E27FC236}">
                <a16:creationId xmlns:a16="http://schemas.microsoft.com/office/drawing/2014/main" id="{B035A932-F350-6B46-E215-FE79B158EF5F}"/>
              </a:ext>
            </a:extLst>
          </p:cNvPr>
          <p:cNvSpPr txBox="1"/>
          <p:nvPr/>
        </p:nvSpPr>
        <p:spPr>
          <a:xfrm>
            <a:off x="2169455" y="4227932"/>
            <a:ext cx="7061917" cy="954107"/>
          </a:xfrm>
          <a:prstGeom prst="rect">
            <a:avLst/>
          </a:prstGeom>
          <a:noFill/>
        </p:spPr>
        <p:txBody>
          <a:bodyPr wrap="square">
            <a:spAutoFit/>
          </a:bodyPr>
          <a:lstStyle/>
          <a:p>
            <a:pPr marL="171450" indent="-171450">
              <a:buFont typeface="Arial" panose="020B0604020202020204" pitchFamily="34" charset="0"/>
              <a:buChar char="•"/>
            </a:pPr>
            <a:r>
              <a:rPr lang="en-GB" sz="1400" dirty="0">
                <a:hlinkClick r:id="rId4"/>
              </a:rPr>
              <a:t>https://blog.roboflow.com/mean-average-precision/</a:t>
            </a:r>
            <a:endParaRPr lang="en-GB" sz="1400" dirty="0"/>
          </a:p>
          <a:p>
            <a:pPr marL="171450" indent="-171450">
              <a:buFont typeface="Arial" panose="020B0604020202020204" pitchFamily="34" charset="0"/>
              <a:buChar char="•"/>
            </a:pPr>
            <a:r>
              <a:rPr lang="en-GB" sz="1400" dirty="0">
                <a:hlinkClick r:id="rId5"/>
              </a:rPr>
              <a:t>https://blog.paperspace.com/mean-average-precision/#:~:text=To%20evaluate%20object%20detection%20models,model%20is%20in%20its%20detections</a:t>
            </a:r>
            <a:r>
              <a:rPr lang="en-GB" sz="1400" dirty="0"/>
              <a:t>.</a:t>
            </a:r>
            <a:r>
              <a:rPr lang="en-GB" dirty="0"/>
              <a:t> </a:t>
            </a:r>
            <a:endParaRPr lang="en-GB" sz="1400" dirty="0"/>
          </a:p>
        </p:txBody>
      </p:sp>
      <p:sp>
        <p:nvSpPr>
          <p:cNvPr id="6" name="Rectangle 5">
            <a:extLst>
              <a:ext uri="{FF2B5EF4-FFF2-40B4-BE49-F238E27FC236}">
                <a16:creationId xmlns:a16="http://schemas.microsoft.com/office/drawing/2014/main" id="{4026E85C-6118-07F9-7D3D-63A9EC87F0B0}"/>
              </a:ext>
            </a:extLst>
          </p:cNvPr>
          <p:cNvSpPr/>
          <p:nvPr/>
        </p:nvSpPr>
        <p:spPr>
          <a:xfrm>
            <a:off x="611560" y="1444675"/>
            <a:ext cx="1224136" cy="572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a:solidFill>
                  <a:schemeClr val="tx1"/>
                </a:solidFill>
              </a:rPr>
              <a:t>Overview</a:t>
            </a:r>
          </a:p>
        </p:txBody>
      </p:sp>
      <p:sp>
        <p:nvSpPr>
          <p:cNvPr id="7" name="Rectangle 6">
            <a:extLst>
              <a:ext uri="{FF2B5EF4-FFF2-40B4-BE49-F238E27FC236}">
                <a16:creationId xmlns:a16="http://schemas.microsoft.com/office/drawing/2014/main" id="{A7988AC4-9A8A-EE05-59DC-1F71FE7A7148}"/>
              </a:ext>
            </a:extLst>
          </p:cNvPr>
          <p:cNvSpPr/>
          <p:nvPr/>
        </p:nvSpPr>
        <p:spPr>
          <a:xfrm>
            <a:off x="1835696" y="1444675"/>
            <a:ext cx="6588304" cy="572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solidFill>
                  <a:schemeClr val="tx1"/>
                </a:solidFill>
              </a:rPr>
              <a:t>mAP</a:t>
            </a:r>
            <a:r>
              <a:rPr lang="en-GB" dirty="0">
                <a:solidFill>
                  <a:schemeClr val="tx1"/>
                </a:solidFill>
              </a:rPr>
              <a:t> is a popular metric that measures the </a:t>
            </a:r>
            <a:endParaRPr lang="en-SG" dirty="0">
              <a:solidFill>
                <a:schemeClr val="tx1"/>
              </a:solidFill>
            </a:endParaRPr>
          </a:p>
        </p:txBody>
      </p:sp>
      <p:sp>
        <p:nvSpPr>
          <p:cNvPr id="8" name="Rectangle 7">
            <a:extLst>
              <a:ext uri="{FF2B5EF4-FFF2-40B4-BE49-F238E27FC236}">
                <a16:creationId xmlns:a16="http://schemas.microsoft.com/office/drawing/2014/main" id="{3D31185A-EF22-7936-1AD6-A6AE80A86DCC}"/>
              </a:ext>
            </a:extLst>
          </p:cNvPr>
          <p:cNvSpPr/>
          <p:nvPr/>
        </p:nvSpPr>
        <p:spPr>
          <a:xfrm>
            <a:off x="611560" y="2089384"/>
            <a:ext cx="1224136" cy="20665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a:solidFill>
                  <a:schemeClr val="tx1"/>
                </a:solidFill>
              </a:rPr>
              <a:t>Detailed explanation</a:t>
            </a:r>
          </a:p>
        </p:txBody>
      </p:sp>
      <p:sp>
        <p:nvSpPr>
          <p:cNvPr id="9" name="Rectangle 8">
            <a:extLst>
              <a:ext uri="{FF2B5EF4-FFF2-40B4-BE49-F238E27FC236}">
                <a16:creationId xmlns:a16="http://schemas.microsoft.com/office/drawing/2014/main" id="{761769AC-9072-CDB5-E744-425F99B251EC}"/>
              </a:ext>
            </a:extLst>
          </p:cNvPr>
          <p:cNvSpPr/>
          <p:nvPr/>
        </p:nvSpPr>
        <p:spPr>
          <a:xfrm>
            <a:off x="1835696" y="2089383"/>
            <a:ext cx="6588304" cy="20665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400" b="1" dirty="0">
                <a:solidFill>
                  <a:schemeClr val="tx1"/>
                </a:solidFill>
              </a:rPr>
              <a:t>Average Precision (AP) is calculated as the area under a precision vs. recall curve for a set of predictions</a:t>
            </a:r>
            <a:r>
              <a:rPr lang="en-GB" sz="1400" dirty="0">
                <a:solidFill>
                  <a:schemeClr val="tx1"/>
                </a:solidFill>
              </a:rPr>
              <a:t>.</a:t>
            </a:r>
          </a:p>
          <a:p>
            <a:pPr marL="171450" indent="-171450">
              <a:buFont typeface="Arial" panose="020B0604020202020204" pitchFamily="34" charset="0"/>
              <a:buChar char="•"/>
            </a:pPr>
            <a:endParaRPr lang="en-GB" sz="1400" dirty="0">
              <a:solidFill>
                <a:schemeClr val="tx1"/>
              </a:solidFill>
            </a:endParaRPr>
          </a:p>
          <a:p>
            <a:pPr marL="171450" indent="-171450">
              <a:buFont typeface="Arial" panose="020B0604020202020204" pitchFamily="34" charset="0"/>
              <a:buChar char="•"/>
            </a:pPr>
            <a:r>
              <a:rPr lang="en-GB" sz="1400" dirty="0">
                <a:solidFill>
                  <a:schemeClr val="tx1"/>
                </a:solidFill>
              </a:rPr>
              <a:t>Recall and precision offer a trade-off that is graphically represented into a curve by varying the classification threshold. The area under this precision vs. recall curve gives us the Average Precision per class for the model. </a:t>
            </a:r>
            <a:r>
              <a:rPr lang="en-GB" sz="1400" b="1" dirty="0">
                <a:solidFill>
                  <a:schemeClr val="tx1"/>
                </a:solidFill>
              </a:rPr>
              <a:t>The average of this value, taken over all classes, is called mean Average Precision (</a:t>
            </a:r>
            <a:r>
              <a:rPr lang="en-GB" sz="1400" b="1" dirty="0" err="1">
                <a:solidFill>
                  <a:schemeClr val="tx1"/>
                </a:solidFill>
              </a:rPr>
              <a:t>mAP</a:t>
            </a:r>
            <a:r>
              <a:rPr lang="en-GB" sz="1400" b="1" dirty="0">
                <a:solidFill>
                  <a:schemeClr val="tx1"/>
                </a:solidFill>
              </a:rPr>
              <a:t>)</a:t>
            </a:r>
            <a:r>
              <a:rPr lang="en-GB" sz="1400" dirty="0">
                <a:solidFill>
                  <a:schemeClr val="tx1"/>
                </a:solidFill>
              </a:rPr>
              <a:t>.</a:t>
            </a:r>
            <a:endParaRPr lang="en-SG" sz="1400" dirty="0">
              <a:solidFill>
                <a:schemeClr val="tx1"/>
              </a:solidFill>
            </a:endParaRPr>
          </a:p>
        </p:txBody>
      </p:sp>
    </p:spTree>
    <p:extLst>
      <p:ext uri="{BB962C8B-B14F-4D97-AF65-F5344CB8AC3E}">
        <p14:creationId xmlns:p14="http://schemas.microsoft.com/office/powerpoint/2010/main" val="2988537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A73954-FEF6-632B-4086-DDFE62154819}"/>
              </a:ext>
            </a:extLst>
          </p:cNvPr>
          <p:cNvSpPr>
            <a:spLocks noGrp="1"/>
          </p:cNvSpPr>
          <p:nvPr>
            <p:ph type="subTitle" idx="1"/>
          </p:nvPr>
        </p:nvSpPr>
        <p:spPr>
          <a:xfrm>
            <a:off x="1242829" y="1059582"/>
            <a:ext cx="7721659" cy="3672408"/>
          </a:xfrm>
        </p:spPr>
        <p:txBody>
          <a:bodyPr wrap="square" tIns="0" bIns="0" anchor="t" anchorCtr="0"/>
          <a:lstStyle/>
          <a:p>
            <a:pPr marL="180000" indent="-180000" algn="l">
              <a:spcBef>
                <a:spcPts val="300"/>
              </a:spcBef>
              <a:buSzPct val="100000"/>
              <a:buFont typeface="Wingdings" panose="05000000000000000000" pitchFamily="2" charset="2"/>
              <a:buChar char="§"/>
            </a:pPr>
            <a:r>
              <a:rPr lang="en-GB" sz="1200" dirty="0">
                <a:latin typeface="+mn-lt"/>
              </a:rPr>
              <a:t>Baseline Model:</a:t>
            </a:r>
          </a:p>
          <a:p>
            <a:pPr marL="180000" indent="-180000" algn="l">
              <a:spcBef>
                <a:spcPts val="300"/>
              </a:spcBef>
              <a:buSzPct val="100000"/>
              <a:buFont typeface="Wingdings" panose="05000000000000000000" pitchFamily="2" charset="2"/>
              <a:buChar char="§"/>
            </a:pPr>
            <a:endParaRPr lang="en-GB" sz="1200" dirty="0">
              <a:latin typeface="+mn-lt"/>
            </a:endParaRPr>
          </a:p>
          <a:p>
            <a:pPr marL="180000" indent="-180000" algn="l">
              <a:spcBef>
                <a:spcPts val="300"/>
              </a:spcBef>
              <a:buSzPct val="100000"/>
              <a:buFont typeface="Wingdings" panose="05000000000000000000" pitchFamily="2" charset="2"/>
              <a:buChar char="§"/>
            </a:pPr>
            <a:endParaRPr lang="en-GB" sz="1200" dirty="0">
              <a:latin typeface="+mn-lt"/>
            </a:endParaRPr>
          </a:p>
          <a:p>
            <a:pPr marL="180000" indent="-180000" algn="l">
              <a:spcBef>
                <a:spcPts val="300"/>
              </a:spcBef>
              <a:buSzPct val="100000"/>
              <a:buFont typeface="Wingdings" panose="05000000000000000000" pitchFamily="2" charset="2"/>
              <a:buChar char="§"/>
            </a:pPr>
            <a:endParaRPr lang="en-GB" sz="1200" dirty="0">
              <a:latin typeface="+mn-lt"/>
            </a:endParaRPr>
          </a:p>
          <a:p>
            <a:pPr marL="180000" indent="-180000" algn="l">
              <a:spcBef>
                <a:spcPts val="300"/>
              </a:spcBef>
              <a:buSzPct val="100000"/>
              <a:buFont typeface="Wingdings" panose="05000000000000000000" pitchFamily="2" charset="2"/>
              <a:buChar char="§"/>
            </a:pPr>
            <a:r>
              <a:rPr lang="en-GB" sz="1200" dirty="0">
                <a:latin typeface="+mn-lt"/>
              </a:rPr>
              <a:t>Improved Model 1:</a:t>
            </a:r>
          </a:p>
          <a:p>
            <a:pPr marL="180000" indent="-180000" algn="l">
              <a:spcBef>
                <a:spcPts val="300"/>
              </a:spcBef>
              <a:buSzPct val="100000"/>
              <a:buFont typeface="Wingdings" panose="05000000000000000000" pitchFamily="2" charset="2"/>
              <a:buChar char="§"/>
            </a:pPr>
            <a:endParaRPr lang="en-GB" sz="1200" dirty="0">
              <a:latin typeface="+mn-lt"/>
            </a:endParaRPr>
          </a:p>
          <a:p>
            <a:pPr marL="180000" indent="-180000" algn="l">
              <a:spcBef>
                <a:spcPts val="300"/>
              </a:spcBef>
              <a:buSzPct val="100000"/>
              <a:buFont typeface="Wingdings" panose="05000000000000000000" pitchFamily="2" charset="2"/>
              <a:buChar char="§"/>
            </a:pPr>
            <a:endParaRPr lang="en-GB" sz="1200" dirty="0">
              <a:latin typeface="+mn-lt"/>
            </a:endParaRPr>
          </a:p>
          <a:p>
            <a:pPr marL="180000" indent="-180000" algn="l">
              <a:spcBef>
                <a:spcPts val="300"/>
              </a:spcBef>
              <a:buSzPct val="100000"/>
              <a:buFont typeface="Wingdings" panose="05000000000000000000" pitchFamily="2" charset="2"/>
              <a:buChar char="§"/>
            </a:pPr>
            <a:endParaRPr lang="en-GB" sz="1200" dirty="0">
              <a:latin typeface="+mn-lt"/>
            </a:endParaRPr>
          </a:p>
          <a:p>
            <a:pPr marL="180000" indent="-180000" algn="l">
              <a:spcBef>
                <a:spcPts val="300"/>
              </a:spcBef>
              <a:buSzPct val="100000"/>
              <a:buFont typeface="Wingdings" panose="05000000000000000000" pitchFamily="2" charset="2"/>
              <a:buChar char="§"/>
            </a:pPr>
            <a:r>
              <a:rPr lang="en-GB" sz="1200" dirty="0">
                <a:latin typeface="+mn-lt"/>
              </a:rPr>
              <a:t>Improved Model 2:</a:t>
            </a:r>
          </a:p>
          <a:p>
            <a:pPr marL="180000" indent="-180000" algn="l">
              <a:spcBef>
                <a:spcPts val="300"/>
              </a:spcBef>
              <a:buSzPct val="100000"/>
              <a:buFont typeface="Wingdings" panose="05000000000000000000" pitchFamily="2" charset="2"/>
              <a:buChar char="§"/>
            </a:pPr>
            <a:endParaRPr lang="en-GB" sz="1200" dirty="0">
              <a:latin typeface="+mn-lt"/>
            </a:endParaRPr>
          </a:p>
          <a:p>
            <a:pPr marL="180000" indent="-180000" algn="l">
              <a:spcBef>
                <a:spcPts val="300"/>
              </a:spcBef>
              <a:buSzPct val="100000"/>
              <a:buFont typeface="Wingdings" panose="05000000000000000000" pitchFamily="2" charset="2"/>
              <a:buChar char="§"/>
            </a:pPr>
            <a:endParaRPr lang="en-GB" sz="1200" dirty="0">
              <a:latin typeface="+mn-lt"/>
            </a:endParaRPr>
          </a:p>
          <a:p>
            <a:pPr marL="180000" indent="-180000" algn="l">
              <a:spcBef>
                <a:spcPts val="300"/>
              </a:spcBef>
              <a:buSzPct val="100000"/>
              <a:buFont typeface="Wingdings" panose="05000000000000000000" pitchFamily="2" charset="2"/>
              <a:buChar char="§"/>
            </a:pPr>
            <a:endParaRPr lang="en-GB" sz="1200" dirty="0">
              <a:latin typeface="+mn-lt"/>
            </a:endParaRPr>
          </a:p>
          <a:p>
            <a:pPr marL="180000" indent="-180000" algn="l">
              <a:spcBef>
                <a:spcPts val="300"/>
              </a:spcBef>
              <a:buSzPct val="100000"/>
              <a:buFont typeface="Wingdings" panose="05000000000000000000" pitchFamily="2" charset="2"/>
              <a:buChar char="§"/>
            </a:pPr>
            <a:r>
              <a:rPr lang="en-GB" sz="1200" dirty="0">
                <a:latin typeface="+mn-lt"/>
              </a:rPr>
              <a:t>Improved Model 3:</a:t>
            </a:r>
          </a:p>
          <a:p>
            <a:pPr marL="180000" indent="-180000" algn="l">
              <a:spcBef>
                <a:spcPts val="300"/>
              </a:spcBef>
              <a:buSzPct val="100000"/>
              <a:buFont typeface="Wingdings" panose="05000000000000000000" pitchFamily="2" charset="2"/>
              <a:buChar char="§"/>
            </a:pPr>
            <a:endParaRPr lang="en-GB" sz="1200" dirty="0">
              <a:latin typeface="+mn-lt"/>
            </a:endParaRPr>
          </a:p>
        </p:txBody>
      </p:sp>
      <p:sp>
        <p:nvSpPr>
          <p:cNvPr id="4" name="Google Shape;427;p30">
            <a:extLst>
              <a:ext uri="{FF2B5EF4-FFF2-40B4-BE49-F238E27FC236}">
                <a16:creationId xmlns:a16="http://schemas.microsoft.com/office/drawing/2014/main" id="{1C7A2BA7-29EA-41DD-0442-F0FEA22CC10B}"/>
              </a:ext>
            </a:extLst>
          </p:cNvPr>
          <p:cNvSpPr txBox="1">
            <a:spLocks noGrp="1"/>
          </p:cNvSpPr>
          <p:nvPr>
            <p:ph type="title"/>
          </p:nvPr>
        </p:nvSpPr>
        <p:spPr>
          <a:xfrm>
            <a:off x="720000" y="2674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Annex: Modelling Train-Val Results</a:t>
            </a:r>
            <a:endParaRPr sz="2800" dirty="0"/>
          </a:p>
        </p:txBody>
      </p:sp>
      <p:cxnSp>
        <p:nvCxnSpPr>
          <p:cNvPr id="5" name="Google Shape;436;p30">
            <a:extLst>
              <a:ext uri="{FF2B5EF4-FFF2-40B4-BE49-F238E27FC236}">
                <a16:creationId xmlns:a16="http://schemas.microsoft.com/office/drawing/2014/main" id="{2F6C2EE2-F907-51FF-E69E-6A5CBB0CFB63}"/>
              </a:ext>
            </a:extLst>
          </p:cNvPr>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pic>
        <p:nvPicPr>
          <p:cNvPr id="6" name="Picture 5">
            <a:extLst>
              <a:ext uri="{FF2B5EF4-FFF2-40B4-BE49-F238E27FC236}">
                <a16:creationId xmlns:a16="http://schemas.microsoft.com/office/drawing/2014/main" id="{A75CC347-2FD3-2F99-28B8-C20773DAD6EB}"/>
              </a:ext>
            </a:extLst>
          </p:cNvPr>
          <p:cNvPicPr>
            <a:picLocks noChangeAspect="1"/>
          </p:cNvPicPr>
          <p:nvPr/>
        </p:nvPicPr>
        <p:blipFill>
          <a:blip r:embed="rId2"/>
          <a:stretch>
            <a:fillRect/>
          </a:stretch>
        </p:blipFill>
        <p:spPr>
          <a:xfrm>
            <a:off x="2880760" y="1131590"/>
            <a:ext cx="4680000" cy="610086"/>
          </a:xfrm>
          <a:prstGeom prst="rect">
            <a:avLst/>
          </a:prstGeom>
        </p:spPr>
      </p:pic>
      <p:pic>
        <p:nvPicPr>
          <p:cNvPr id="8" name="Picture 7">
            <a:extLst>
              <a:ext uri="{FF2B5EF4-FFF2-40B4-BE49-F238E27FC236}">
                <a16:creationId xmlns:a16="http://schemas.microsoft.com/office/drawing/2014/main" id="{766137CF-8AE7-271C-0B35-B5F16BA22713}"/>
              </a:ext>
            </a:extLst>
          </p:cNvPr>
          <p:cNvPicPr>
            <a:picLocks noChangeAspect="1"/>
          </p:cNvPicPr>
          <p:nvPr/>
        </p:nvPicPr>
        <p:blipFill>
          <a:blip r:embed="rId3"/>
          <a:stretch>
            <a:fillRect/>
          </a:stretch>
        </p:blipFill>
        <p:spPr>
          <a:xfrm>
            <a:off x="2880760" y="1995686"/>
            <a:ext cx="4680000" cy="653590"/>
          </a:xfrm>
          <a:prstGeom prst="rect">
            <a:avLst/>
          </a:prstGeom>
        </p:spPr>
      </p:pic>
      <p:pic>
        <p:nvPicPr>
          <p:cNvPr id="10" name="Picture 9">
            <a:extLst>
              <a:ext uri="{FF2B5EF4-FFF2-40B4-BE49-F238E27FC236}">
                <a16:creationId xmlns:a16="http://schemas.microsoft.com/office/drawing/2014/main" id="{9453F50A-4C25-2D56-264B-B4311452C956}"/>
              </a:ext>
            </a:extLst>
          </p:cNvPr>
          <p:cNvPicPr>
            <a:picLocks noChangeAspect="1"/>
          </p:cNvPicPr>
          <p:nvPr/>
        </p:nvPicPr>
        <p:blipFill>
          <a:blip r:embed="rId4"/>
          <a:stretch>
            <a:fillRect/>
          </a:stretch>
        </p:blipFill>
        <p:spPr>
          <a:xfrm>
            <a:off x="2880760" y="2926276"/>
            <a:ext cx="4680000" cy="653586"/>
          </a:xfrm>
          <a:prstGeom prst="rect">
            <a:avLst/>
          </a:prstGeom>
        </p:spPr>
      </p:pic>
      <p:pic>
        <p:nvPicPr>
          <p:cNvPr id="12" name="Picture 11">
            <a:extLst>
              <a:ext uri="{FF2B5EF4-FFF2-40B4-BE49-F238E27FC236}">
                <a16:creationId xmlns:a16="http://schemas.microsoft.com/office/drawing/2014/main" id="{61EC1F07-BE07-89E9-6115-7BBD9FA001FB}"/>
              </a:ext>
            </a:extLst>
          </p:cNvPr>
          <p:cNvPicPr>
            <a:picLocks noChangeAspect="1"/>
          </p:cNvPicPr>
          <p:nvPr/>
        </p:nvPicPr>
        <p:blipFill>
          <a:blip r:embed="rId5"/>
          <a:stretch>
            <a:fillRect/>
          </a:stretch>
        </p:blipFill>
        <p:spPr>
          <a:xfrm>
            <a:off x="2880760" y="3795886"/>
            <a:ext cx="4680000" cy="642195"/>
          </a:xfrm>
          <a:prstGeom prst="rect">
            <a:avLst/>
          </a:prstGeom>
        </p:spPr>
      </p:pic>
    </p:spTree>
    <p:extLst>
      <p:ext uri="{BB962C8B-B14F-4D97-AF65-F5344CB8AC3E}">
        <p14:creationId xmlns:p14="http://schemas.microsoft.com/office/powerpoint/2010/main" val="1421975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20" name="Picture 19">
            <a:extLst>
              <a:ext uri="{FF2B5EF4-FFF2-40B4-BE49-F238E27FC236}">
                <a16:creationId xmlns:a16="http://schemas.microsoft.com/office/drawing/2014/main" id="{DED542EB-E21A-0360-C7D9-923E116AD215}"/>
              </a:ext>
            </a:extLst>
          </p:cNvPr>
          <p:cNvPicPr>
            <a:picLocks noChangeAspect="1"/>
          </p:cNvPicPr>
          <p:nvPr/>
        </p:nvPicPr>
        <p:blipFill>
          <a:blip r:embed="rId3"/>
          <a:stretch>
            <a:fillRect/>
          </a:stretch>
        </p:blipFill>
        <p:spPr>
          <a:xfrm>
            <a:off x="1370184" y="987574"/>
            <a:ext cx="6514184" cy="3204000"/>
          </a:xfrm>
          <a:prstGeom prst="rect">
            <a:avLst/>
          </a:prstGeom>
        </p:spPr>
      </p:pic>
      <p:cxnSp>
        <p:nvCxnSpPr>
          <p:cNvPr id="307" name="Google Shape;307;p27"/>
          <p:cNvCxnSpPr/>
          <p:nvPr/>
        </p:nvCxnSpPr>
        <p:spPr>
          <a:xfrm>
            <a:off x="539552" y="843558"/>
            <a:ext cx="8064000" cy="0"/>
          </a:xfrm>
          <a:prstGeom prst="straightConnector1">
            <a:avLst/>
          </a:prstGeom>
          <a:noFill/>
          <a:ln w="9525" cap="flat" cmpd="sng">
            <a:solidFill>
              <a:schemeClr val="dk1"/>
            </a:solidFill>
            <a:prstDash val="solid"/>
            <a:round/>
            <a:headEnd type="oval" w="med" len="med"/>
            <a:tailEnd type="oval" w="med" len="med"/>
          </a:ln>
        </p:spPr>
      </p:cxn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Currently, ID Verification takes: 3 – 5 Working Days</a:t>
            </a:r>
            <a:endParaRPr dirty="0"/>
          </a:p>
        </p:txBody>
      </p:sp>
      <p:sp>
        <p:nvSpPr>
          <p:cNvPr id="25" name="TextBox 24">
            <a:extLst>
              <a:ext uri="{FF2B5EF4-FFF2-40B4-BE49-F238E27FC236}">
                <a16:creationId xmlns:a16="http://schemas.microsoft.com/office/drawing/2014/main" id="{D41A091C-E889-AE66-EB61-80EAF943B40C}"/>
              </a:ext>
            </a:extLst>
          </p:cNvPr>
          <p:cNvSpPr txBox="1"/>
          <p:nvPr/>
        </p:nvSpPr>
        <p:spPr>
          <a:xfrm>
            <a:off x="467544" y="4650690"/>
            <a:ext cx="7272808" cy="369332"/>
          </a:xfrm>
          <a:prstGeom prst="rect">
            <a:avLst/>
          </a:prstGeom>
          <a:noFill/>
        </p:spPr>
        <p:txBody>
          <a:bodyPr wrap="square">
            <a:spAutoFit/>
          </a:bodyPr>
          <a:lstStyle/>
          <a:p>
            <a:r>
              <a:rPr lang="en-GB" sz="900" dirty="0">
                <a:latin typeface="Roboto" panose="02000000000000000000" pitchFamily="2" charset="0"/>
                <a:ea typeface="Roboto" panose="02000000000000000000" pitchFamily="2" charset="0"/>
              </a:rPr>
              <a:t>[4] as reference: an incorrect photo submission to Singapore’s ICA may double the process time (</a:t>
            </a:r>
            <a:r>
              <a:rPr lang="en-GB" sz="900" dirty="0">
                <a:latin typeface="Roboto" panose="02000000000000000000" pitchFamily="2" charset="0"/>
                <a:ea typeface="Roboto" panose="02000000000000000000" pitchFamily="2" charset="0"/>
                <a:hlinkClick r:id="rId4"/>
              </a:rPr>
              <a:t>The </a:t>
            </a:r>
            <a:r>
              <a:rPr lang="en-SG" sz="900" dirty="0">
                <a:latin typeface="Roboto" panose="02000000000000000000" pitchFamily="2" charset="0"/>
                <a:ea typeface="Roboto" panose="02000000000000000000" pitchFamily="2" charset="0"/>
                <a:hlinkClick r:id="rId4"/>
              </a:rPr>
              <a:t>Straits Times, May 22</a:t>
            </a:r>
            <a:r>
              <a:rPr lang="en-GB" sz="900" dirty="0">
                <a:latin typeface="Roboto" panose="02000000000000000000" pitchFamily="2" charset="0"/>
                <a:ea typeface="Roboto" panose="02000000000000000000" pitchFamily="2" charset="0"/>
              </a:rPr>
              <a:t>): 2 weeks for NRIC, 4 weeks for passport</a:t>
            </a:r>
            <a:r>
              <a:rPr lang="en-SG" sz="900" dirty="0">
                <a:latin typeface="Roboto" panose="02000000000000000000" pitchFamily="2" charset="0"/>
                <a:ea typeface="Roboto" panose="02000000000000000000" pitchFamily="2" charset="0"/>
              </a:rPr>
              <a:t> (</a:t>
            </a:r>
            <a:r>
              <a:rPr lang="en-SG" sz="900" dirty="0">
                <a:latin typeface="Roboto" panose="02000000000000000000" pitchFamily="2" charset="0"/>
                <a:ea typeface="Roboto" panose="02000000000000000000" pitchFamily="2" charset="0"/>
                <a:hlinkClick r:id="rId5"/>
              </a:rPr>
              <a:t>ICA, n.d.</a:t>
            </a:r>
            <a:r>
              <a:rPr lang="en-SG" sz="900" dirty="0">
                <a:latin typeface="Roboto" panose="02000000000000000000" pitchFamily="2" charset="0"/>
                <a:ea typeface="Roboto" panose="02000000000000000000" pitchFamily="2" charset="0"/>
              </a:rPr>
              <a:t>)</a:t>
            </a:r>
          </a:p>
        </p:txBody>
      </p:sp>
      <p:sp>
        <p:nvSpPr>
          <p:cNvPr id="356" name="TextBox 355">
            <a:extLst>
              <a:ext uri="{FF2B5EF4-FFF2-40B4-BE49-F238E27FC236}">
                <a16:creationId xmlns:a16="http://schemas.microsoft.com/office/drawing/2014/main" id="{7C03A2D0-EBB2-4CF2-64BF-0D5AFC62D6EF}"/>
              </a:ext>
            </a:extLst>
          </p:cNvPr>
          <p:cNvSpPr txBox="1"/>
          <p:nvPr/>
        </p:nvSpPr>
        <p:spPr>
          <a:xfrm>
            <a:off x="4537490" y="4208189"/>
            <a:ext cx="3240360" cy="307777"/>
          </a:xfrm>
          <a:prstGeom prst="rect">
            <a:avLst/>
          </a:prstGeom>
          <a:solidFill>
            <a:schemeClr val="bg2"/>
          </a:solidFill>
        </p:spPr>
        <p:txBody>
          <a:bodyPr wrap="square">
            <a:spAutoFit/>
          </a:bodyPr>
          <a:lstStyle/>
          <a:p>
            <a:pPr marL="0" lvl="0" indent="0" algn="ctr" rtl="0">
              <a:spcBef>
                <a:spcPts val="0"/>
              </a:spcBef>
              <a:spcAft>
                <a:spcPts val="0"/>
              </a:spcAft>
              <a:buNone/>
            </a:pPr>
            <a:r>
              <a:rPr lang="en-GB" b="1" dirty="0">
                <a:latin typeface="Roboto" panose="02000000000000000000" pitchFamily="2" charset="0"/>
                <a:ea typeface="Roboto" panose="02000000000000000000" pitchFamily="2" charset="0"/>
              </a:rPr>
              <a:t>Processing time: 3 – 5 working days</a:t>
            </a:r>
            <a:r>
              <a:rPr lang="en-GB" baseline="30000" dirty="0">
                <a:latin typeface="Roboto" panose="02000000000000000000" pitchFamily="2" charset="0"/>
                <a:ea typeface="Roboto" panose="02000000000000000000" pitchFamily="2" charset="0"/>
              </a:rPr>
              <a:t>4</a:t>
            </a:r>
          </a:p>
        </p:txBody>
      </p:sp>
      <p:pic>
        <p:nvPicPr>
          <p:cNvPr id="26" name="Picture 25">
            <a:extLst>
              <a:ext uri="{FF2B5EF4-FFF2-40B4-BE49-F238E27FC236}">
                <a16:creationId xmlns:a16="http://schemas.microsoft.com/office/drawing/2014/main" id="{2E256C2B-01AE-97E7-2FFE-4F6C954AE27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920416" y="1455670"/>
            <a:ext cx="396000" cy="396000"/>
          </a:xfrm>
          <a:prstGeom prst="rect">
            <a:avLst/>
          </a:prstGeom>
        </p:spPr>
      </p:pic>
      <p:pic>
        <p:nvPicPr>
          <p:cNvPr id="27" name="Picture 26">
            <a:extLst>
              <a:ext uri="{FF2B5EF4-FFF2-40B4-BE49-F238E27FC236}">
                <a16:creationId xmlns:a16="http://schemas.microsoft.com/office/drawing/2014/main" id="{76DFDC8B-4894-6014-41F7-F77222610AB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915461" y="3219822"/>
            <a:ext cx="396000" cy="396000"/>
          </a:xfrm>
          <a:prstGeom prst="rect">
            <a:avLst/>
          </a:prstGeom>
        </p:spPr>
      </p:pic>
      <p:pic>
        <p:nvPicPr>
          <p:cNvPr id="28" name="Picture 27">
            <a:extLst>
              <a:ext uri="{FF2B5EF4-FFF2-40B4-BE49-F238E27FC236}">
                <a16:creationId xmlns:a16="http://schemas.microsoft.com/office/drawing/2014/main" id="{D239A248-EBA6-8BEC-DDF5-337DE9832F4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920416" y="2319766"/>
            <a:ext cx="396000" cy="396000"/>
          </a:xfrm>
          <a:prstGeom prst="rect">
            <a:avLst/>
          </a:prstGeom>
        </p:spPr>
      </p:pic>
      <p:grpSp>
        <p:nvGrpSpPr>
          <p:cNvPr id="303" name="Google Shape;303;p27">
            <a:extLst>
              <a:ext uri="{FF2B5EF4-FFF2-40B4-BE49-F238E27FC236}">
                <a16:creationId xmlns:a16="http://schemas.microsoft.com/office/drawing/2014/main" id="{F52FFAE3-A96C-934A-810C-6A839C7F414A}"/>
              </a:ext>
            </a:extLst>
          </p:cNvPr>
          <p:cNvGrpSpPr/>
          <p:nvPr/>
        </p:nvGrpSpPr>
        <p:grpSpPr>
          <a:xfrm rot="-899982">
            <a:off x="7994847" y="3983842"/>
            <a:ext cx="1773045" cy="1773045"/>
            <a:chOff x="599416" y="954576"/>
            <a:chExt cx="1726444" cy="1726444"/>
          </a:xfrm>
        </p:grpSpPr>
        <p:sp>
          <p:nvSpPr>
            <p:cNvPr id="304" name="Google Shape;304;p27">
              <a:extLst>
                <a:ext uri="{FF2B5EF4-FFF2-40B4-BE49-F238E27FC236}">
                  <a16:creationId xmlns:a16="http://schemas.microsoft.com/office/drawing/2014/main" id="{8CCB08A9-558D-1038-811A-B2E81A6B8380}"/>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a:extLst>
                <a:ext uri="{FF2B5EF4-FFF2-40B4-BE49-F238E27FC236}">
                  <a16:creationId xmlns:a16="http://schemas.microsoft.com/office/drawing/2014/main" id="{4CAB7197-A3C7-804C-DA12-29D8AE250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a:extLst>
              <a:ext uri="{FF2B5EF4-FFF2-40B4-BE49-F238E27FC236}">
                <a16:creationId xmlns:a16="http://schemas.microsoft.com/office/drawing/2014/main" id="{774C6F4E-5141-EE49-7818-B0018BE69FB3}"/>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Rectangle 308">
            <a:extLst>
              <a:ext uri="{FF2B5EF4-FFF2-40B4-BE49-F238E27FC236}">
                <a16:creationId xmlns:a16="http://schemas.microsoft.com/office/drawing/2014/main" id="{68E7C430-00F8-35FF-81CD-822714ADE786}"/>
              </a:ext>
            </a:extLst>
          </p:cNvPr>
          <p:cNvSpPr/>
          <p:nvPr/>
        </p:nvSpPr>
        <p:spPr>
          <a:xfrm>
            <a:off x="505042" y="3291830"/>
            <a:ext cx="3024336" cy="12241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Wingdings" panose="05000000000000000000" pitchFamily="2" charset="2"/>
              <a:buChar char="§"/>
            </a:pPr>
            <a:r>
              <a:rPr lang="en-GB" sz="1200" b="1" dirty="0">
                <a:solidFill>
                  <a:schemeClr val="tx1"/>
                </a:solidFill>
                <a:latin typeface="Roboto" panose="02000000000000000000" pitchFamily="2" charset="0"/>
                <a:ea typeface="Roboto" panose="02000000000000000000" pitchFamily="2" charset="0"/>
              </a:rPr>
              <a:t>For the customer:</a:t>
            </a:r>
            <a:r>
              <a:rPr lang="en-GB" sz="1200" dirty="0">
                <a:solidFill>
                  <a:schemeClr val="tx1"/>
                </a:solidFill>
                <a:latin typeface="Roboto" panose="02000000000000000000" pitchFamily="2" charset="0"/>
                <a:ea typeface="Roboto" panose="02000000000000000000" pitchFamily="2" charset="0"/>
              </a:rPr>
              <a:t> tedious experience to wait 3 – 5 days to know whether submission is successful or not</a:t>
            </a:r>
          </a:p>
          <a:p>
            <a:pPr marL="171450" indent="-171450">
              <a:spcBef>
                <a:spcPts val="600"/>
              </a:spcBef>
              <a:buFont typeface="Wingdings" panose="05000000000000000000" pitchFamily="2" charset="2"/>
              <a:buChar char="§"/>
            </a:pPr>
            <a:r>
              <a:rPr lang="en-GB" sz="1200" b="1" dirty="0">
                <a:solidFill>
                  <a:schemeClr val="tx1"/>
                </a:solidFill>
                <a:latin typeface="Roboto" panose="02000000000000000000" pitchFamily="2" charset="0"/>
                <a:ea typeface="Roboto" panose="02000000000000000000" pitchFamily="2" charset="0"/>
              </a:rPr>
              <a:t>For the bank:</a:t>
            </a:r>
            <a:r>
              <a:rPr lang="en-GB" sz="1200" dirty="0">
                <a:solidFill>
                  <a:schemeClr val="tx1"/>
                </a:solidFill>
                <a:latin typeface="Roboto" panose="02000000000000000000" pitchFamily="2" charset="0"/>
                <a:ea typeface="Roboto" panose="02000000000000000000" pitchFamily="2" charset="0"/>
              </a:rPr>
              <a:t> labour intensive, time-consuming</a:t>
            </a:r>
          </a:p>
        </p:txBody>
      </p:sp>
      <p:cxnSp>
        <p:nvCxnSpPr>
          <p:cNvPr id="311" name="Straight Connector 310">
            <a:extLst>
              <a:ext uri="{FF2B5EF4-FFF2-40B4-BE49-F238E27FC236}">
                <a16:creationId xmlns:a16="http://schemas.microsoft.com/office/drawing/2014/main" id="{54E7F28C-9B06-D2C9-F8E5-0FDE90BA486D}"/>
              </a:ext>
            </a:extLst>
          </p:cNvPr>
          <p:cNvCxnSpPr>
            <a:stCxn id="356" idx="1"/>
          </p:cNvCxnSpPr>
          <p:nvPr/>
        </p:nvCxnSpPr>
        <p:spPr>
          <a:xfrm flipH="1" flipV="1">
            <a:off x="3529378" y="4362077"/>
            <a:ext cx="1008112"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2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2" name="Picture 1">
            <a:extLst>
              <a:ext uri="{FF2B5EF4-FFF2-40B4-BE49-F238E27FC236}">
                <a16:creationId xmlns:a16="http://schemas.microsoft.com/office/drawing/2014/main" id="{A14149BE-E69C-DFA0-43EB-D5B592A75325}"/>
              </a:ext>
            </a:extLst>
          </p:cNvPr>
          <p:cNvPicPr>
            <a:picLocks noChangeAspect="1"/>
          </p:cNvPicPr>
          <p:nvPr/>
        </p:nvPicPr>
        <p:blipFill>
          <a:blip r:embed="rId3"/>
          <a:stretch>
            <a:fillRect/>
          </a:stretch>
        </p:blipFill>
        <p:spPr>
          <a:xfrm>
            <a:off x="1370184" y="987574"/>
            <a:ext cx="6514184" cy="3204000"/>
          </a:xfrm>
          <a:prstGeom prst="rect">
            <a:avLst/>
          </a:prstGeom>
        </p:spPr>
      </p:pic>
      <p:cxnSp>
        <p:nvCxnSpPr>
          <p:cNvPr id="307" name="Google Shape;307;p27"/>
          <p:cNvCxnSpPr/>
          <p:nvPr/>
        </p:nvCxnSpPr>
        <p:spPr>
          <a:xfrm>
            <a:off x="539552" y="843558"/>
            <a:ext cx="8064000" cy="0"/>
          </a:xfrm>
          <a:prstGeom prst="straightConnector1">
            <a:avLst/>
          </a:prstGeom>
          <a:noFill/>
          <a:ln w="9525" cap="flat" cmpd="sng">
            <a:solidFill>
              <a:schemeClr val="dk1"/>
            </a:solidFill>
            <a:prstDash val="solid"/>
            <a:round/>
            <a:headEnd type="oval" w="med" len="med"/>
            <a:tailEnd type="oval" w="med" len="med"/>
          </a:ln>
        </p:spPr>
      </p:cxn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424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 Reduce to &lt;30 Seconds for Each Submission</a:t>
            </a:r>
            <a:endParaRPr dirty="0"/>
          </a:p>
        </p:txBody>
      </p:sp>
      <p:sp>
        <p:nvSpPr>
          <p:cNvPr id="356" name="TextBox 355">
            <a:extLst>
              <a:ext uri="{FF2B5EF4-FFF2-40B4-BE49-F238E27FC236}">
                <a16:creationId xmlns:a16="http://schemas.microsoft.com/office/drawing/2014/main" id="{7C03A2D0-EBB2-4CF2-64BF-0D5AFC62D6EF}"/>
              </a:ext>
            </a:extLst>
          </p:cNvPr>
          <p:cNvSpPr txBox="1"/>
          <p:nvPr/>
        </p:nvSpPr>
        <p:spPr>
          <a:xfrm>
            <a:off x="4537490" y="4208189"/>
            <a:ext cx="3240360" cy="307777"/>
          </a:xfrm>
          <a:prstGeom prst="rect">
            <a:avLst/>
          </a:prstGeom>
          <a:solidFill>
            <a:srgbClr val="00B050"/>
          </a:solidFill>
        </p:spPr>
        <p:txBody>
          <a:bodyPr wrap="square">
            <a:spAutoFit/>
          </a:bodyPr>
          <a:lstStyle/>
          <a:p>
            <a:pPr marL="0" lvl="0" indent="0" algn="ctr" rtl="0">
              <a:spcBef>
                <a:spcPts val="0"/>
              </a:spcBef>
              <a:spcAft>
                <a:spcPts val="0"/>
              </a:spcAft>
              <a:buNone/>
            </a:pPr>
            <a:r>
              <a:rPr lang="en-GB" b="1" dirty="0">
                <a:latin typeface="Roboto" panose="02000000000000000000" pitchFamily="2" charset="0"/>
                <a:ea typeface="Roboto" panose="02000000000000000000" pitchFamily="2" charset="0"/>
              </a:rPr>
              <a:t>Processing time: &lt;30 seconds</a:t>
            </a:r>
            <a:endParaRPr lang="en-GB" baseline="30000" dirty="0">
              <a:latin typeface="Roboto" panose="02000000000000000000" pitchFamily="2" charset="0"/>
              <a:ea typeface="Roboto" panose="02000000000000000000" pitchFamily="2" charset="0"/>
            </a:endParaRPr>
          </a:p>
        </p:txBody>
      </p:sp>
      <p:pic>
        <p:nvPicPr>
          <p:cNvPr id="26" name="Picture 25">
            <a:extLst>
              <a:ext uri="{FF2B5EF4-FFF2-40B4-BE49-F238E27FC236}">
                <a16:creationId xmlns:a16="http://schemas.microsoft.com/office/drawing/2014/main" id="{2E256C2B-01AE-97E7-2FFE-4F6C954AE27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20416" y="1455670"/>
            <a:ext cx="396000" cy="396000"/>
          </a:xfrm>
          <a:prstGeom prst="rect">
            <a:avLst/>
          </a:prstGeom>
        </p:spPr>
      </p:pic>
      <p:pic>
        <p:nvPicPr>
          <p:cNvPr id="27" name="Picture 26">
            <a:extLst>
              <a:ext uri="{FF2B5EF4-FFF2-40B4-BE49-F238E27FC236}">
                <a16:creationId xmlns:a16="http://schemas.microsoft.com/office/drawing/2014/main" id="{76DFDC8B-4894-6014-41F7-F77222610AB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915461" y="3219822"/>
            <a:ext cx="396000" cy="396000"/>
          </a:xfrm>
          <a:prstGeom prst="rect">
            <a:avLst/>
          </a:prstGeom>
        </p:spPr>
      </p:pic>
      <p:pic>
        <p:nvPicPr>
          <p:cNvPr id="28" name="Picture 27">
            <a:extLst>
              <a:ext uri="{FF2B5EF4-FFF2-40B4-BE49-F238E27FC236}">
                <a16:creationId xmlns:a16="http://schemas.microsoft.com/office/drawing/2014/main" id="{D239A248-EBA6-8BEC-DDF5-337DE9832F4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20416" y="2319766"/>
            <a:ext cx="396000" cy="396000"/>
          </a:xfrm>
          <a:prstGeom prst="rect">
            <a:avLst/>
          </a:prstGeom>
        </p:spPr>
      </p:pic>
      <p:grpSp>
        <p:nvGrpSpPr>
          <p:cNvPr id="303" name="Google Shape;303;p27">
            <a:extLst>
              <a:ext uri="{FF2B5EF4-FFF2-40B4-BE49-F238E27FC236}">
                <a16:creationId xmlns:a16="http://schemas.microsoft.com/office/drawing/2014/main" id="{F52FFAE3-A96C-934A-810C-6A839C7F414A}"/>
              </a:ext>
            </a:extLst>
          </p:cNvPr>
          <p:cNvGrpSpPr/>
          <p:nvPr/>
        </p:nvGrpSpPr>
        <p:grpSpPr>
          <a:xfrm rot="-899982">
            <a:off x="7994847" y="3983842"/>
            <a:ext cx="1773045" cy="1773045"/>
            <a:chOff x="599416" y="954576"/>
            <a:chExt cx="1726444" cy="1726444"/>
          </a:xfrm>
        </p:grpSpPr>
        <p:sp>
          <p:nvSpPr>
            <p:cNvPr id="304" name="Google Shape;304;p27">
              <a:extLst>
                <a:ext uri="{FF2B5EF4-FFF2-40B4-BE49-F238E27FC236}">
                  <a16:creationId xmlns:a16="http://schemas.microsoft.com/office/drawing/2014/main" id="{8CCB08A9-558D-1038-811A-B2E81A6B8380}"/>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a:extLst>
                <a:ext uri="{FF2B5EF4-FFF2-40B4-BE49-F238E27FC236}">
                  <a16:creationId xmlns:a16="http://schemas.microsoft.com/office/drawing/2014/main" id="{4CAB7197-A3C7-804C-DA12-29D8AE2500B2}"/>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a:extLst>
              <a:ext uri="{FF2B5EF4-FFF2-40B4-BE49-F238E27FC236}">
                <a16:creationId xmlns:a16="http://schemas.microsoft.com/office/drawing/2014/main" id="{774C6F4E-5141-EE49-7818-B0018BE69FB3}"/>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Rectangle 308">
            <a:extLst>
              <a:ext uri="{FF2B5EF4-FFF2-40B4-BE49-F238E27FC236}">
                <a16:creationId xmlns:a16="http://schemas.microsoft.com/office/drawing/2014/main" id="{68E7C430-00F8-35FF-81CD-822714ADE786}"/>
              </a:ext>
            </a:extLst>
          </p:cNvPr>
          <p:cNvSpPr/>
          <p:nvPr/>
        </p:nvSpPr>
        <p:spPr>
          <a:xfrm>
            <a:off x="251520" y="3219822"/>
            <a:ext cx="3277858" cy="1296144"/>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bg2"/>
                </a:solidFill>
                <a:latin typeface="Roboto" panose="02000000000000000000" pitchFamily="2" charset="0"/>
                <a:ea typeface="Roboto" panose="02000000000000000000" pitchFamily="2" charset="0"/>
              </a:rPr>
              <a:t>To enable process automation &amp; process acceleration, the bank tasked me to</a:t>
            </a:r>
            <a:r>
              <a:rPr lang="en-GB" sz="1200" b="1" dirty="0">
                <a:solidFill>
                  <a:schemeClr val="bg2"/>
                </a:solidFill>
                <a:latin typeface="Roboto" panose="02000000000000000000" pitchFamily="2" charset="0"/>
                <a:ea typeface="Roboto" panose="02000000000000000000" pitchFamily="2" charset="0"/>
              </a:rPr>
              <a:t> develop a model to distinctly identify ID cards &amp; passport:</a:t>
            </a:r>
          </a:p>
          <a:p>
            <a:pPr algn="ctr"/>
            <a:endParaRPr lang="en-GB" sz="1200" b="1" dirty="0">
              <a:solidFill>
                <a:schemeClr val="bg2"/>
              </a:solidFill>
              <a:latin typeface="Roboto" panose="02000000000000000000" pitchFamily="2" charset="0"/>
              <a:ea typeface="Roboto" panose="02000000000000000000" pitchFamily="2" charset="0"/>
            </a:endParaRPr>
          </a:p>
          <a:p>
            <a:pPr algn="ctr"/>
            <a:r>
              <a:rPr lang="en-GB" b="1" dirty="0">
                <a:solidFill>
                  <a:schemeClr val="bg2"/>
                </a:solidFill>
                <a:latin typeface="Roboto" panose="02000000000000000000" pitchFamily="2" charset="0"/>
                <a:ea typeface="Roboto" panose="02000000000000000000" pitchFamily="2" charset="0"/>
              </a:rPr>
              <a:t>Multi-class object detection in images</a:t>
            </a:r>
            <a:endParaRPr lang="en-SG" dirty="0">
              <a:solidFill>
                <a:schemeClr val="bg2"/>
              </a:solidFill>
              <a:latin typeface="Roboto" panose="02000000000000000000" pitchFamily="2" charset="0"/>
              <a:ea typeface="Roboto" panose="02000000000000000000" pitchFamily="2" charset="0"/>
            </a:endParaRPr>
          </a:p>
        </p:txBody>
      </p:sp>
      <p:cxnSp>
        <p:nvCxnSpPr>
          <p:cNvPr id="311" name="Straight Connector 310">
            <a:extLst>
              <a:ext uri="{FF2B5EF4-FFF2-40B4-BE49-F238E27FC236}">
                <a16:creationId xmlns:a16="http://schemas.microsoft.com/office/drawing/2014/main" id="{54E7F28C-9B06-D2C9-F8E5-0FDE90BA486D}"/>
              </a:ext>
            </a:extLst>
          </p:cNvPr>
          <p:cNvCxnSpPr>
            <a:stCxn id="356" idx="1"/>
          </p:cNvCxnSpPr>
          <p:nvPr/>
        </p:nvCxnSpPr>
        <p:spPr>
          <a:xfrm flipH="1" flipV="1">
            <a:off x="3529378" y="4362077"/>
            <a:ext cx="1008112" cy="1"/>
          </a:xfrm>
          <a:prstGeom prst="line">
            <a:avLst/>
          </a:prstGeom>
          <a:ln w="1905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43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467544" y="282574"/>
            <a:ext cx="8244000"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Approach: To Train YOLOv5 Model on ID Documents</a:t>
            </a:r>
            <a:endParaRPr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3591013">
            <a:off x="-784660"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rot="4490995">
            <a:off x="-633628"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69;p24">
            <a:extLst>
              <a:ext uri="{FF2B5EF4-FFF2-40B4-BE49-F238E27FC236}">
                <a16:creationId xmlns:a16="http://schemas.microsoft.com/office/drawing/2014/main" id="{3861972F-F26B-8144-A0AB-FCA94B327447}"/>
              </a:ext>
            </a:extLst>
          </p:cNvPr>
          <p:cNvSpPr/>
          <p:nvPr/>
        </p:nvSpPr>
        <p:spPr>
          <a:xfrm>
            <a:off x="4204646" y="1440739"/>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70;p24">
            <a:extLst>
              <a:ext uri="{FF2B5EF4-FFF2-40B4-BE49-F238E27FC236}">
                <a16:creationId xmlns:a16="http://schemas.microsoft.com/office/drawing/2014/main" id="{510ADC0D-7AEF-DB0F-F781-39D0DB658921}"/>
              </a:ext>
            </a:extLst>
          </p:cNvPr>
          <p:cNvSpPr/>
          <p:nvPr/>
        </p:nvSpPr>
        <p:spPr>
          <a:xfrm>
            <a:off x="6751373" y="1440739"/>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1;p24">
            <a:extLst>
              <a:ext uri="{FF2B5EF4-FFF2-40B4-BE49-F238E27FC236}">
                <a16:creationId xmlns:a16="http://schemas.microsoft.com/office/drawing/2014/main" id="{C0CC01B2-F774-8188-7068-E468FEEB646A}"/>
              </a:ext>
            </a:extLst>
          </p:cNvPr>
          <p:cNvSpPr/>
          <p:nvPr/>
        </p:nvSpPr>
        <p:spPr>
          <a:xfrm>
            <a:off x="1657925" y="1440739"/>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p24">
            <a:extLst>
              <a:ext uri="{FF2B5EF4-FFF2-40B4-BE49-F238E27FC236}">
                <a16:creationId xmlns:a16="http://schemas.microsoft.com/office/drawing/2014/main" id="{E4909B33-F361-2CC6-8763-F2DEF0235C82}"/>
              </a:ext>
            </a:extLst>
          </p:cNvPr>
          <p:cNvSpPr txBox="1">
            <a:spLocks/>
          </p:cNvSpPr>
          <p:nvPr/>
        </p:nvSpPr>
        <p:spPr>
          <a:xfrm>
            <a:off x="937625" y="2177922"/>
            <a:ext cx="2175300" cy="527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600" b="1" dirty="0">
                <a:latin typeface="Roboto" panose="02000000000000000000" pitchFamily="2" charset="0"/>
                <a:ea typeface="Roboto" panose="02000000000000000000" pitchFamily="2" charset="0"/>
              </a:rPr>
              <a:t>Label &amp; Analyse Dataset</a:t>
            </a:r>
            <a:endParaRPr lang="en-SG" sz="1600" b="1" dirty="0">
              <a:latin typeface="Roboto" panose="02000000000000000000" pitchFamily="2" charset="0"/>
              <a:ea typeface="Roboto" panose="02000000000000000000" pitchFamily="2" charset="0"/>
            </a:endParaRPr>
          </a:p>
        </p:txBody>
      </p:sp>
      <p:sp>
        <p:nvSpPr>
          <p:cNvPr id="8" name="Google Shape;174;p24">
            <a:extLst>
              <a:ext uri="{FF2B5EF4-FFF2-40B4-BE49-F238E27FC236}">
                <a16:creationId xmlns:a16="http://schemas.microsoft.com/office/drawing/2014/main" id="{3A99E074-F09B-10E4-BF84-B7074CC56692}"/>
              </a:ext>
            </a:extLst>
          </p:cNvPr>
          <p:cNvSpPr txBox="1">
            <a:spLocks/>
          </p:cNvSpPr>
          <p:nvPr/>
        </p:nvSpPr>
        <p:spPr>
          <a:xfrm>
            <a:off x="937625" y="2818775"/>
            <a:ext cx="2175300" cy="1096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3000"/>
              <a:buFont typeface="Roboto"/>
              <a:buNone/>
              <a:defRPr sz="20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1600"/>
              </a:spcBef>
              <a:spcAft>
                <a:spcPts val="160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marL="0" indent="0"/>
            <a:r>
              <a:rPr lang="en-GB" sz="1200" dirty="0"/>
              <a:t>As proof-of-concept, to use </a:t>
            </a:r>
            <a:r>
              <a:rPr lang="en-GB" sz="1200" b="1" dirty="0"/>
              <a:t>artificially-generated ID cards and passports</a:t>
            </a:r>
            <a:r>
              <a:rPr lang="en-GB" sz="1200" dirty="0"/>
              <a:t> from East Europe, North-West Asia</a:t>
            </a:r>
          </a:p>
        </p:txBody>
      </p:sp>
      <p:sp>
        <p:nvSpPr>
          <p:cNvPr id="9" name="Google Shape;175;p24">
            <a:extLst>
              <a:ext uri="{FF2B5EF4-FFF2-40B4-BE49-F238E27FC236}">
                <a16:creationId xmlns:a16="http://schemas.microsoft.com/office/drawing/2014/main" id="{8E32CD7C-DF7C-6FB2-1EC8-D5A705DB982F}"/>
              </a:ext>
            </a:extLst>
          </p:cNvPr>
          <p:cNvSpPr txBox="1">
            <a:spLocks/>
          </p:cNvSpPr>
          <p:nvPr/>
        </p:nvSpPr>
        <p:spPr>
          <a:xfrm>
            <a:off x="3484346" y="2177922"/>
            <a:ext cx="2175300" cy="527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SG"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sym typeface="Arial"/>
              </a:rPr>
              <a:t>Model Training</a:t>
            </a:r>
            <a:endParaRPr lang="en-SG" sz="1600" b="1" dirty="0">
              <a:latin typeface="Roboto" panose="02000000000000000000" pitchFamily="2" charset="0"/>
              <a:ea typeface="Roboto" panose="02000000000000000000" pitchFamily="2" charset="0"/>
            </a:endParaRPr>
          </a:p>
        </p:txBody>
      </p:sp>
      <p:sp>
        <p:nvSpPr>
          <p:cNvPr id="10" name="Google Shape;176;p24">
            <a:extLst>
              <a:ext uri="{FF2B5EF4-FFF2-40B4-BE49-F238E27FC236}">
                <a16:creationId xmlns:a16="http://schemas.microsoft.com/office/drawing/2014/main" id="{29ACE57A-B4EF-E394-9C23-D8D1E08C7FC0}"/>
              </a:ext>
            </a:extLst>
          </p:cNvPr>
          <p:cNvSpPr txBox="1">
            <a:spLocks/>
          </p:cNvSpPr>
          <p:nvPr/>
        </p:nvSpPr>
        <p:spPr>
          <a:xfrm>
            <a:off x="3484346" y="2818775"/>
            <a:ext cx="2175300" cy="10968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dirty="0"/>
              <a:t>Use </a:t>
            </a:r>
            <a:r>
              <a:rPr lang="en-GB" sz="1200" b="1" dirty="0"/>
              <a:t>YOLOv5</a:t>
            </a:r>
            <a:r>
              <a:rPr lang="en-GB" sz="1200" dirty="0"/>
              <a:t> for its state-of-the-art inference speed, good accuracy performance &amp; ease of use</a:t>
            </a:r>
          </a:p>
        </p:txBody>
      </p:sp>
      <p:sp>
        <p:nvSpPr>
          <p:cNvPr id="11" name="Google Shape;177;p24">
            <a:extLst>
              <a:ext uri="{FF2B5EF4-FFF2-40B4-BE49-F238E27FC236}">
                <a16:creationId xmlns:a16="http://schemas.microsoft.com/office/drawing/2014/main" id="{BAB36BC2-E179-D7C3-5C10-CB150E665243}"/>
              </a:ext>
            </a:extLst>
          </p:cNvPr>
          <p:cNvSpPr txBox="1">
            <a:spLocks/>
          </p:cNvSpPr>
          <p:nvPr/>
        </p:nvSpPr>
        <p:spPr>
          <a:xfrm>
            <a:off x="6031073" y="2177922"/>
            <a:ext cx="2175300" cy="527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600" b="1" dirty="0">
                <a:latin typeface="Roboto" panose="02000000000000000000" pitchFamily="2" charset="0"/>
                <a:ea typeface="Roboto" panose="02000000000000000000" pitchFamily="2" charset="0"/>
              </a:rPr>
              <a:t>Model Deployment via </a:t>
            </a:r>
            <a:r>
              <a:rPr lang="en-SG" sz="1600" b="1" dirty="0" err="1">
                <a:latin typeface="Roboto" panose="02000000000000000000" pitchFamily="2" charset="0"/>
                <a:ea typeface="Roboto" panose="02000000000000000000" pitchFamily="2" charset="0"/>
              </a:rPr>
              <a:t>Streamlit</a:t>
            </a:r>
            <a:endParaRPr lang="en-SG" sz="1600" b="1" dirty="0">
              <a:latin typeface="Roboto" panose="02000000000000000000" pitchFamily="2" charset="0"/>
              <a:ea typeface="Roboto" panose="02000000000000000000" pitchFamily="2" charset="0"/>
            </a:endParaRPr>
          </a:p>
        </p:txBody>
      </p:sp>
      <p:sp>
        <p:nvSpPr>
          <p:cNvPr id="12" name="Google Shape;178;p24">
            <a:extLst>
              <a:ext uri="{FF2B5EF4-FFF2-40B4-BE49-F238E27FC236}">
                <a16:creationId xmlns:a16="http://schemas.microsoft.com/office/drawing/2014/main" id="{F12D1446-5DF6-577F-4BCB-B0A891D0F4CC}"/>
              </a:ext>
            </a:extLst>
          </p:cNvPr>
          <p:cNvSpPr txBox="1">
            <a:spLocks/>
          </p:cNvSpPr>
          <p:nvPr/>
        </p:nvSpPr>
        <p:spPr>
          <a:xfrm>
            <a:off x="6031073" y="2818775"/>
            <a:ext cx="2175300" cy="10968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dirty="0"/>
              <a:t>Use </a:t>
            </a:r>
            <a:r>
              <a:rPr lang="en-GB" sz="1200" b="1" dirty="0" err="1"/>
              <a:t>Streamlit</a:t>
            </a:r>
            <a:r>
              <a:rPr lang="en-GB" sz="1200" dirty="0"/>
              <a:t> </a:t>
            </a:r>
            <a:r>
              <a:rPr lang="en-GB" sz="1200" b="1" dirty="0"/>
              <a:t>to illustrate model prediction capability </a:t>
            </a:r>
            <a:r>
              <a:rPr lang="en-GB" sz="1200" dirty="0"/>
              <a:t>– users can choose from a selected set of photos, or upload their own</a:t>
            </a:r>
          </a:p>
        </p:txBody>
      </p:sp>
      <p:sp>
        <p:nvSpPr>
          <p:cNvPr id="13" name="Google Shape;179;p24">
            <a:extLst>
              <a:ext uri="{FF2B5EF4-FFF2-40B4-BE49-F238E27FC236}">
                <a16:creationId xmlns:a16="http://schemas.microsoft.com/office/drawing/2014/main" id="{FB299D63-FD5B-A411-11AB-292F071984B9}"/>
              </a:ext>
            </a:extLst>
          </p:cNvPr>
          <p:cNvSpPr txBox="1">
            <a:spLocks/>
          </p:cNvSpPr>
          <p:nvPr/>
        </p:nvSpPr>
        <p:spPr>
          <a:xfrm>
            <a:off x="1657925" y="1584297"/>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latin typeface="Roboto" panose="02000000000000000000" pitchFamily="2" charset="0"/>
                <a:ea typeface="Roboto" panose="02000000000000000000" pitchFamily="2" charset="0"/>
              </a:rPr>
              <a:t>01</a:t>
            </a:r>
          </a:p>
        </p:txBody>
      </p:sp>
      <p:sp>
        <p:nvSpPr>
          <p:cNvPr id="14" name="Google Shape;180;p24">
            <a:extLst>
              <a:ext uri="{FF2B5EF4-FFF2-40B4-BE49-F238E27FC236}">
                <a16:creationId xmlns:a16="http://schemas.microsoft.com/office/drawing/2014/main" id="{B8369BFA-0250-E9FF-3114-76212ACEFB84}"/>
              </a:ext>
            </a:extLst>
          </p:cNvPr>
          <p:cNvSpPr txBox="1">
            <a:spLocks/>
          </p:cNvSpPr>
          <p:nvPr/>
        </p:nvSpPr>
        <p:spPr>
          <a:xfrm>
            <a:off x="4204646" y="1584297"/>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02</a:t>
            </a:r>
          </a:p>
        </p:txBody>
      </p:sp>
      <p:sp>
        <p:nvSpPr>
          <p:cNvPr id="15" name="Google Shape;181;p24">
            <a:extLst>
              <a:ext uri="{FF2B5EF4-FFF2-40B4-BE49-F238E27FC236}">
                <a16:creationId xmlns:a16="http://schemas.microsoft.com/office/drawing/2014/main" id="{7DD984D7-A917-FD9C-BC2F-DDDB36132214}"/>
              </a:ext>
            </a:extLst>
          </p:cNvPr>
          <p:cNvSpPr txBox="1">
            <a:spLocks/>
          </p:cNvSpPr>
          <p:nvPr/>
        </p:nvSpPr>
        <p:spPr>
          <a:xfrm>
            <a:off x="6751373" y="1584297"/>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03</a:t>
            </a:r>
          </a:p>
        </p:txBody>
      </p:sp>
      <p:sp>
        <p:nvSpPr>
          <p:cNvPr id="19" name="Isosceles Triangle 18">
            <a:extLst>
              <a:ext uri="{FF2B5EF4-FFF2-40B4-BE49-F238E27FC236}">
                <a16:creationId xmlns:a16="http://schemas.microsoft.com/office/drawing/2014/main" id="{585E93BC-35F3-A312-7B8A-DCC51FF23059}"/>
              </a:ext>
            </a:extLst>
          </p:cNvPr>
          <p:cNvSpPr/>
          <p:nvPr/>
        </p:nvSpPr>
        <p:spPr>
          <a:xfrm rot="5400000">
            <a:off x="3203848" y="1712999"/>
            <a:ext cx="324036" cy="18002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Isosceles Triangle 19">
            <a:extLst>
              <a:ext uri="{FF2B5EF4-FFF2-40B4-BE49-F238E27FC236}">
                <a16:creationId xmlns:a16="http://schemas.microsoft.com/office/drawing/2014/main" id="{BC7B6253-DAE6-73B5-8B0F-286167AA079B}"/>
              </a:ext>
            </a:extLst>
          </p:cNvPr>
          <p:cNvSpPr/>
          <p:nvPr/>
        </p:nvSpPr>
        <p:spPr>
          <a:xfrm rot="5400000">
            <a:off x="5755501" y="1712999"/>
            <a:ext cx="324036" cy="18002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1" name="Picture 2">
            <a:extLst>
              <a:ext uri="{FF2B5EF4-FFF2-40B4-BE49-F238E27FC236}">
                <a16:creationId xmlns:a16="http://schemas.microsoft.com/office/drawing/2014/main" id="{628FFC35-1E1A-587E-2B3D-B3479443A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903934"/>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04B31AA0-BC7E-DDD9-BB2B-FE7135573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485" y="3939902"/>
            <a:ext cx="1068315" cy="31678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omputer Vision Datasets">
            <a:extLst>
              <a:ext uri="{FF2B5EF4-FFF2-40B4-BE49-F238E27FC236}">
                <a16:creationId xmlns:a16="http://schemas.microsoft.com/office/drawing/2014/main" id="{7BEB83E3-AABB-805E-5AB5-90CF97ECF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4299942"/>
            <a:ext cx="973521" cy="18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958EDC10-F344-2D15-7103-F65FAE8B3171}"/>
              </a:ext>
            </a:extLst>
          </p:cNvPr>
          <p:cNvPicPr>
            <a:picLocks noChangeAspect="1"/>
          </p:cNvPicPr>
          <p:nvPr/>
        </p:nvPicPr>
        <p:blipFill>
          <a:blip r:embed="rId6"/>
          <a:stretch>
            <a:fillRect/>
          </a:stretch>
        </p:blipFill>
        <p:spPr>
          <a:xfrm>
            <a:off x="3635896" y="4258758"/>
            <a:ext cx="980819" cy="257208"/>
          </a:xfrm>
          <a:prstGeom prst="rect">
            <a:avLst/>
          </a:prstGeom>
        </p:spPr>
      </p:pic>
      <p:pic>
        <p:nvPicPr>
          <p:cNvPr id="27" name="Picture 4" descr="TensorBoard | TensorFlow">
            <a:extLst>
              <a:ext uri="{FF2B5EF4-FFF2-40B4-BE49-F238E27FC236}">
                <a16:creationId xmlns:a16="http://schemas.microsoft.com/office/drawing/2014/main" id="{F2FA7FBE-79D5-B832-4D19-4DA8C20A65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2898" y="4216186"/>
            <a:ext cx="64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37EF03F-D2B8-51E3-54BE-CE698F5F7C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8592" y="3963807"/>
            <a:ext cx="875007" cy="216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Python Tutorial: Streamlit | DataCamp">
            <a:extLst>
              <a:ext uri="{FF2B5EF4-FFF2-40B4-BE49-F238E27FC236}">
                <a16:creationId xmlns:a16="http://schemas.microsoft.com/office/drawing/2014/main" id="{88A39454-AB2B-DB48-5EDF-6852D183EB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900" y="3975958"/>
            <a:ext cx="799645" cy="468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E90DBB96-B1CB-060A-9D5A-D0A92FE886CB}"/>
              </a:ext>
            </a:extLst>
          </p:cNvPr>
          <p:cNvPicPr>
            <a:picLocks noChangeAspect="1"/>
          </p:cNvPicPr>
          <p:nvPr/>
        </p:nvPicPr>
        <p:blipFill>
          <a:blip r:embed="rId10"/>
          <a:stretch>
            <a:fillRect/>
          </a:stretch>
        </p:blipFill>
        <p:spPr>
          <a:xfrm>
            <a:off x="3711659" y="3921934"/>
            <a:ext cx="857874" cy="288000"/>
          </a:xfrm>
          <a:prstGeom prst="rect">
            <a:avLst/>
          </a:prstGeom>
        </p:spPr>
      </p:pic>
    </p:spTree>
    <p:extLst>
      <p:ext uri="{BB962C8B-B14F-4D97-AF65-F5344CB8AC3E}">
        <p14:creationId xmlns:p14="http://schemas.microsoft.com/office/powerpoint/2010/main" val="374882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170110"/>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Exploratory        Data Analysis (EDA)</a:t>
            </a:r>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1702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2" name="Google Shape;402;p29"/>
          <p:cNvGrpSpPr/>
          <p:nvPr/>
        </p:nvGrpSpPr>
        <p:grpSpPr>
          <a:xfrm rot="5400000">
            <a:off x="-1620688" y="2084515"/>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rot="10800000">
            <a:off x="-990441" y="2714804"/>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7979339"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2">
            <a:extLst>
              <a:ext uri="{FF2B5EF4-FFF2-40B4-BE49-F238E27FC236}">
                <a16:creationId xmlns:a16="http://schemas.microsoft.com/office/drawing/2014/main" id="{D1B1E641-B5C8-F669-F6DE-490EC3DB18BC}"/>
              </a:ext>
            </a:extLst>
          </p:cNvPr>
          <p:cNvGraphicFramePr>
            <a:graphicFrameLocks noGrp="1"/>
          </p:cNvGraphicFramePr>
          <p:nvPr>
            <p:extLst>
              <p:ext uri="{D42A27DB-BD31-4B8C-83A1-F6EECF244321}">
                <p14:modId xmlns:p14="http://schemas.microsoft.com/office/powerpoint/2010/main" val="2941759631"/>
              </p:ext>
            </p:extLst>
          </p:nvPr>
        </p:nvGraphicFramePr>
        <p:xfrm>
          <a:off x="1331640" y="1097270"/>
          <a:ext cx="6840000" cy="2194560"/>
        </p:xfrm>
        <a:graphic>
          <a:graphicData uri="http://schemas.openxmlformats.org/drawingml/2006/table">
            <a:tbl>
              <a:tblPr firstRow="1" bandRow="1">
                <a:tableStyleId>{38D5F789-F7FF-4708-88E7-D03F1C3A4AAA}</a:tableStyleId>
              </a:tblPr>
              <a:tblGrid>
                <a:gridCol w="1008000">
                  <a:extLst>
                    <a:ext uri="{9D8B030D-6E8A-4147-A177-3AD203B41FA5}">
                      <a16:colId xmlns:a16="http://schemas.microsoft.com/office/drawing/2014/main" val="1956035100"/>
                    </a:ext>
                  </a:extLst>
                </a:gridCol>
                <a:gridCol w="1944000">
                  <a:extLst>
                    <a:ext uri="{9D8B030D-6E8A-4147-A177-3AD203B41FA5}">
                      <a16:colId xmlns:a16="http://schemas.microsoft.com/office/drawing/2014/main" val="688566320"/>
                    </a:ext>
                  </a:extLst>
                </a:gridCol>
                <a:gridCol w="1944000">
                  <a:extLst>
                    <a:ext uri="{9D8B030D-6E8A-4147-A177-3AD203B41FA5}">
                      <a16:colId xmlns:a16="http://schemas.microsoft.com/office/drawing/2014/main" val="2288062347"/>
                    </a:ext>
                  </a:extLst>
                </a:gridCol>
                <a:gridCol w="1944000">
                  <a:extLst>
                    <a:ext uri="{9D8B030D-6E8A-4147-A177-3AD203B41FA5}">
                      <a16:colId xmlns:a16="http://schemas.microsoft.com/office/drawing/2014/main" val="3732775717"/>
                    </a:ext>
                  </a:extLst>
                </a:gridCol>
              </a:tblGrid>
              <a:tr h="370840">
                <a:tc>
                  <a:txBody>
                    <a:bodyPr/>
                    <a:lstStyle/>
                    <a:p>
                      <a:endParaRPr lang="en-SG" dirty="0"/>
                    </a:p>
                  </a:txBody>
                  <a:tcPr>
                    <a:solidFill>
                      <a:schemeClr val="bg2"/>
                    </a:solidFill>
                  </a:tcPr>
                </a:tc>
                <a:tc>
                  <a:txBody>
                    <a:bodyPr/>
                    <a:lstStyle/>
                    <a:p>
                      <a:r>
                        <a:rPr lang="en-GB" b="1" dirty="0"/>
                        <a:t>Train</a:t>
                      </a:r>
                      <a:br>
                        <a:rPr lang="en-GB" dirty="0"/>
                      </a:br>
                      <a:r>
                        <a:rPr lang="en-GB" dirty="0"/>
                        <a:t>600 photos</a:t>
                      </a:r>
                      <a:endParaRPr lang="en-SG" dirty="0"/>
                    </a:p>
                  </a:txBody>
                  <a:tcPr>
                    <a:solidFill>
                      <a:schemeClr val="bg2"/>
                    </a:solidFill>
                  </a:tcPr>
                </a:tc>
                <a:tc>
                  <a:txBody>
                    <a:bodyPr/>
                    <a:lstStyle/>
                    <a:p>
                      <a:r>
                        <a:rPr lang="en-GB" b="1" dirty="0"/>
                        <a:t>Validation</a:t>
                      </a:r>
                    </a:p>
                    <a:p>
                      <a:r>
                        <a:rPr lang="en-GB" dirty="0"/>
                        <a:t>200 photos</a:t>
                      </a:r>
                      <a:endParaRPr lang="en-SG" dirty="0"/>
                    </a:p>
                  </a:txBody>
                  <a:tcPr>
                    <a:solidFill>
                      <a:schemeClr val="bg2"/>
                    </a:solidFill>
                  </a:tcPr>
                </a:tc>
                <a:tc>
                  <a:txBody>
                    <a:bodyPr/>
                    <a:lstStyle/>
                    <a:p>
                      <a:r>
                        <a:rPr lang="en-GB" b="1" dirty="0"/>
                        <a:t>Test</a:t>
                      </a:r>
                    </a:p>
                    <a:p>
                      <a:r>
                        <a:rPr lang="en-GB" dirty="0"/>
                        <a:t>200 photos</a:t>
                      </a:r>
                      <a:endParaRPr lang="en-SG" dirty="0"/>
                    </a:p>
                  </a:txBody>
                  <a:tcPr>
                    <a:solidFill>
                      <a:schemeClr val="bg2"/>
                    </a:solidFill>
                  </a:tcPr>
                </a:tc>
                <a:extLst>
                  <a:ext uri="{0D108BD9-81ED-4DB2-BD59-A6C34878D82A}">
                    <a16:rowId xmlns:a16="http://schemas.microsoft.com/office/drawing/2014/main" val="427490676"/>
                  </a:ext>
                </a:extLst>
              </a:tr>
              <a:tr h="370840">
                <a:tc>
                  <a:txBody>
                    <a:bodyPr/>
                    <a:lstStyle/>
                    <a:p>
                      <a:r>
                        <a:rPr lang="en-GB" dirty="0"/>
                        <a:t>ID cards</a:t>
                      </a:r>
                      <a:endParaRPr lang="en-SG" dirty="0"/>
                    </a:p>
                  </a:txBody>
                  <a:tcPr/>
                </a:tc>
                <a:tc>
                  <a:txBody>
                    <a:bodyPr/>
                    <a:lstStyle/>
                    <a:p>
                      <a:r>
                        <a:rPr lang="en-GB" dirty="0"/>
                        <a:t>300 from </a:t>
                      </a:r>
                      <a:r>
                        <a:rPr lang="en-SG" sz="1400" b="0" i="0" u="none" strike="noStrike" cap="none" dirty="0">
                          <a:solidFill>
                            <a:srgbClr val="000000"/>
                          </a:solidFill>
                          <a:effectLst/>
                          <a:latin typeface="Arial"/>
                          <a:ea typeface="Arial"/>
                          <a:cs typeface="Arial"/>
                          <a:sym typeface="Arial"/>
                        </a:rPr>
                        <a:t>Slovakia, Spain, Finland      (100 each)</a:t>
                      </a:r>
                    </a:p>
                    <a:p>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100 from</a:t>
                      </a:r>
                      <a:r>
                        <a:rPr lang="en-SG" dirty="0"/>
                        <a:t> Estonia</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100 from</a:t>
                      </a:r>
                      <a:r>
                        <a:rPr lang="en-SG" dirty="0"/>
                        <a:t> Albania</a:t>
                      </a:r>
                      <a:endParaRPr lang="en-GB" dirty="0"/>
                    </a:p>
                  </a:txBody>
                  <a:tcPr/>
                </a:tc>
                <a:extLst>
                  <a:ext uri="{0D108BD9-81ED-4DB2-BD59-A6C34878D82A}">
                    <a16:rowId xmlns:a16="http://schemas.microsoft.com/office/drawing/2014/main" val="2601963616"/>
                  </a:ext>
                </a:extLst>
              </a:tr>
              <a:tr h="370840">
                <a:tc>
                  <a:txBody>
                    <a:bodyPr/>
                    <a:lstStyle/>
                    <a:p>
                      <a:r>
                        <a:rPr lang="en-GB" dirty="0"/>
                        <a:t>Passports</a:t>
                      </a:r>
                      <a:endParaRPr lang="en-SG" dirty="0"/>
                    </a:p>
                  </a:txBody>
                  <a:tcPr/>
                </a:tc>
                <a:tc>
                  <a:txBody>
                    <a:bodyPr/>
                    <a:lstStyle/>
                    <a:p>
                      <a:r>
                        <a:rPr lang="en-GB" dirty="0"/>
                        <a:t>300 from Latvia, Russia, Greece     </a:t>
                      </a:r>
                      <a:r>
                        <a:rPr lang="en-SG" sz="1400" b="0" i="0" u="none" strike="noStrike" cap="none" dirty="0">
                          <a:solidFill>
                            <a:srgbClr val="000000"/>
                          </a:solidFill>
                          <a:effectLst/>
                          <a:latin typeface="Arial"/>
                          <a:ea typeface="Arial"/>
                          <a:cs typeface="Arial"/>
                          <a:sym typeface="Arial"/>
                        </a:rPr>
                        <a:t>(100 each)</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100 from</a:t>
                      </a:r>
                      <a:r>
                        <a:rPr lang="en-SG" dirty="0"/>
                        <a:t> Serbia</a:t>
                      </a:r>
                      <a:endParaRPr lang="en-GB" dirty="0"/>
                    </a:p>
                    <a:p>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100 from</a:t>
                      </a:r>
                      <a:r>
                        <a:rPr lang="en-SG" dirty="0"/>
                        <a:t> </a:t>
                      </a:r>
                      <a:r>
                        <a:rPr lang="en-SG" sz="1400" b="0" i="0" u="none" strike="noStrike" cap="none" dirty="0">
                          <a:solidFill>
                            <a:srgbClr val="000000"/>
                          </a:solidFill>
                          <a:effectLst/>
                          <a:latin typeface="Arial"/>
                          <a:ea typeface="Arial"/>
                          <a:cs typeface="Arial"/>
                          <a:sym typeface="Arial"/>
                        </a:rPr>
                        <a:t>Azerbaijan</a:t>
                      </a:r>
                    </a:p>
                  </a:txBody>
                  <a:tcPr/>
                </a:tc>
                <a:extLst>
                  <a:ext uri="{0D108BD9-81ED-4DB2-BD59-A6C34878D82A}">
                    <a16:rowId xmlns:a16="http://schemas.microsoft.com/office/drawing/2014/main" val="192008585"/>
                  </a:ext>
                </a:extLst>
              </a:tr>
            </a:tbl>
          </a:graphicData>
        </a:graphic>
      </p:graphicFrame>
      <p:sp>
        <p:nvSpPr>
          <p:cNvPr id="9" name="TextBox 8">
            <a:extLst>
              <a:ext uri="{FF2B5EF4-FFF2-40B4-BE49-F238E27FC236}">
                <a16:creationId xmlns:a16="http://schemas.microsoft.com/office/drawing/2014/main" id="{DB338243-C3E9-62F8-986B-D920CE2FBAF9}"/>
              </a:ext>
            </a:extLst>
          </p:cNvPr>
          <p:cNvSpPr txBox="1"/>
          <p:nvPr/>
        </p:nvSpPr>
        <p:spPr>
          <a:xfrm>
            <a:off x="1331640" y="3435846"/>
            <a:ext cx="6840000" cy="1323439"/>
          </a:xfrm>
          <a:prstGeom prst="rect">
            <a:avLst/>
          </a:prstGeom>
          <a:noFill/>
        </p:spPr>
        <p:txBody>
          <a:bodyPr wrap="square" rtlCol="0">
            <a:spAutoFit/>
          </a:bodyPr>
          <a:lstStyle/>
          <a:p>
            <a:pPr marL="285750" indent="-285750">
              <a:spcBef>
                <a:spcPts val="600"/>
              </a:spcBef>
              <a:buFont typeface="Wingdings" panose="05000000000000000000" pitchFamily="2" charset="2"/>
              <a:buChar char="§"/>
            </a:pPr>
            <a:r>
              <a:rPr lang="en-GB" b="1" dirty="0"/>
              <a:t>Mock ID documents:</a:t>
            </a:r>
            <a:r>
              <a:rPr lang="en-GB" dirty="0"/>
              <a:t> from East Europe and North-West Asia, each with unique text fields and artificially generated faces</a:t>
            </a:r>
          </a:p>
          <a:p>
            <a:pPr marL="285750" indent="-285750">
              <a:spcBef>
                <a:spcPts val="600"/>
              </a:spcBef>
              <a:buFont typeface="Wingdings" panose="05000000000000000000" pitchFamily="2" charset="2"/>
              <a:buChar char="§"/>
            </a:pPr>
            <a:r>
              <a:rPr lang="en-GB" b="1" dirty="0"/>
              <a:t>Separated nationalities: </a:t>
            </a:r>
            <a:r>
              <a:rPr lang="en-GB" dirty="0"/>
              <a:t>Train, validation &amp; test datasets each have unique nationalities to prevent data leakages</a:t>
            </a:r>
          </a:p>
          <a:p>
            <a:pPr marL="285750" indent="-285750">
              <a:spcBef>
                <a:spcPts val="600"/>
              </a:spcBef>
              <a:buFont typeface="Wingdings" panose="05000000000000000000" pitchFamily="2" charset="2"/>
              <a:buChar char="§"/>
            </a:pPr>
            <a:r>
              <a:rPr lang="en-GB" b="1" dirty="0"/>
              <a:t>Resized: </a:t>
            </a:r>
            <a:r>
              <a:rPr lang="en-GB" dirty="0"/>
              <a:t>all photos were resized to 640 x 640 pixels for YOLO</a:t>
            </a:r>
          </a:p>
        </p:txBody>
      </p:sp>
      <p:cxnSp>
        <p:nvCxnSpPr>
          <p:cNvPr id="3" name="Google Shape;307;p27">
            <a:extLst>
              <a:ext uri="{FF2B5EF4-FFF2-40B4-BE49-F238E27FC236}">
                <a16:creationId xmlns:a16="http://schemas.microsoft.com/office/drawing/2014/main" id="{EE532B5F-38A0-1F48-ED40-D041B0D4CD42}"/>
              </a:ext>
            </a:extLst>
          </p:cNvPr>
          <p:cNvCxnSpPr/>
          <p:nvPr/>
        </p:nvCxnSpPr>
        <p:spPr>
          <a:xfrm>
            <a:off x="539552" y="901900"/>
            <a:ext cx="8064000" cy="0"/>
          </a:xfrm>
          <a:prstGeom prst="straightConnector1">
            <a:avLst/>
          </a:prstGeom>
          <a:noFill/>
          <a:ln w="9525" cap="flat" cmpd="sng">
            <a:solidFill>
              <a:schemeClr val="dk1"/>
            </a:solidFill>
            <a:prstDash val="solid"/>
            <a:round/>
            <a:headEnd type="oval" w="med" len="med"/>
            <a:tailEnd type="oval" w="med" len="med"/>
          </a:ln>
        </p:spPr>
      </p:cxnSp>
      <p:sp>
        <p:nvSpPr>
          <p:cNvPr id="4" name="Google Shape;260;p26">
            <a:extLst>
              <a:ext uri="{FF2B5EF4-FFF2-40B4-BE49-F238E27FC236}">
                <a16:creationId xmlns:a16="http://schemas.microsoft.com/office/drawing/2014/main" id="{7A2B479B-D02F-917C-AAA8-A60E8BC16D7E}"/>
              </a:ext>
            </a:extLst>
          </p:cNvPr>
          <p:cNvSpPr txBox="1">
            <a:spLocks noGrp="1"/>
          </p:cNvSpPr>
          <p:nvPr>
            <p:ph type="title"/>
          </p:nvPr>
        </p:nvSpPr>
        <p:spPr>
          <a:xfrm>
            <a:off x="467544" y="282574"/>
            <a:ext cx="8244000"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Dataset: 1K photos from </a:t>
            </a:r>
            <a:r>
              <a:rPr lang="en-GB" sz="2400" dirty="0"/>
              <a:t>East Europe &amp; North-West Asia</a:t>
            </a:r>
            <a:r>
              <a:rPr lang="en-GB" sz="2400" b="1" baseline="30000" dirty="0"/>
              <a:t>5</a:t>
            </a:r>
            <a:endParaRPr sz="2400" b="1" baseline="30000" dirty="0"/>
          </a:p>
        </p:txBody>
      </p:sp>
      <p:sp>
        <p:nvSpPr>
          <p:cNvPr id="7" name="TextBox 6">
            <a:extLst>
              <a:ext uri="{FF2B5EF4-FFF2-40B4-BE49-F238E27FC236}">
                <a16:creationId xmlns:a16="http://schemas.microsoft.com/office/drawing/2014/main" id="{6C888A56-EA90-E4CE-848F-E1367A8B0A44}"/>
              </a:ext>
            </a:extLst>
          </p:cNvPr>
          <p:cNvSpPr txBox="1"/>
          <p:nvPr/>
        </p:nvSpPr>
        <p:spPr>
          <a:xfrm>
            <a:off x="1348264" y="4876006"/>
            <a:ext cx="5167952" cy="230832"/>
          </a:xfrm>
          <a:prstGeom prst="rect">
            <a:avLst/>
          </a:prstGeom>
          <a:noFill/>
        </p:spPr>
        <p:txBody>
          <a:bodyPr wrap="square">
            <a:spAutoFit/>
          </a:bodyPr>
          <a:lstStyle/>
          <a:p>
            <a:pPr>
              <a:spcBef>
                <a:spcPts val="600"/>
              </a:spcBef>
            </a:pPr>
            <a:r>
              <a:rPr lang="en-GB" sz="900" dirty="0"/>
              <a:t>[5] More details in </a:t>
            </a:r>
            <a:r>
              <a:rPr lang="en-GB" sz="900" dirty="0">
                <a:hlinkClick r:id="rId3" action="ppaction://hlinksldjump"/>
              </a:rPr>
              <a:t>Annex</a:t>
            </a:r>
            <a:endParaRPr lang="en-SG" sz="900" dirty="0"/>
          </a:p>
        </p:txBody>
      </p:sp>
    </p:spTree>
    <p:extLst>
      <p:ext uri="{BB962C8B-B14F-4D97-AF65-F5344CB8AC3E}">
        <p14:creationId xmlns:p14="http://schemas.microsoft.com/office/powerpoint/2010/main" val="3233107759"/>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1851</TotalTime>
  <Words>3079</Words>
  <Application>Microsoft Office PowerPoint</Application>
  <PresentationFormat>On-screen Show (16:9)</PresentationFormat>
  <Paragraphs>519</Paragraphs>
  <Slides>45</Slides>
  <Notes>41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Wingdings</vt:lpstr>
      <vt:lpstr>Nunito Light</vt:lpstr>
      <vt:lpstr>Bebas Neue</vt:lpstr>
      <vt:lpstr>Roboto</vt:lpstr>
      <vt:lpstr>Arial</vt:lpstr>
      <vt:lpstr>Playfair Display ExtraBold</vt:lpstr>
      <vt:lpstr>Minimalist Business Basic Template by Slidesgo</vt:lpstr>
      <vt:lpstr>Identifying ID Submissions using Computer Vision</vt:lpstr>
      <vt:lpstr>Contents</vt:lpstr>
      <vt:lpstr>Introduction</vt:lpstr>
      <vt:lpstr>Indonesia has a Huge Untapped Banking Market, but ID Verification is Laborious &amp; Time-Consuming</vt:lpstr>
      <vt:lpstr>Currently, ID Verification takes: 3 – 5 Working Days</vt:lpstr>
      <vt:lpstr>Goal: Reduce to &lt;30 Seconds for Each Submission</vt:lpstr>
      <vt:lpstr>Approach: To Train YOLOv5 Model on ID Documents</vt:lpstr>
      <vt:lpstr>Exploratory        Data Analysis (EDA)</vt:lpstr>
      <vt:lpstr>Dataset: 1K photos from East Europe &amp; North-West Asia5</vt:lpstr>
      <vt:lpstr>Dataset: Illustration* (1)</vt:lpstr>
      <vt:lpstr>Dataset: Illustration (2)</vt:lpstr>
      <vt:lpstr>EDA: Training ID Cards are Usually in the Center, 10-20% of Full Photo Size, have Standard ID Aspect Ratio</vt:lpstr>
      <vt:lpstr>EDA : Training Passports are Similar to ID Cards</vt:lpstr>
      <vt:lpstr>EDA : Training ID Cards, Passports’ Colour Themes</vt:lpstr>
      <vt:lpstr>Modelling &amp; Deployment</vt:lpstr>
      <vt:lpstr>Modelling Overview</vt:lpstr>
      <vt:lpstr>Baseline Model</vt:lpstr>
      <vt:lpstr>PowerPoint Presentation</vt:lpstr>
      <vt:lpstr>Augmented ID Cards has Better Distributed Samples</vt:lpstr>
      <vt:lpstr>Same Improvements for Passports</vt:lpstr>
      <vt:lpstr>PowerPoint Presentation</vt:lpstr>
      <vt:lpstr>PowerPoint Presentation</vt:lpstr>
      <vt:lpstr>PowerPoint Presentation</vt:lpstr>
      <vt:lpstr>PowerPoint Presentation</vt:lpstr>
      <vt:lpstr>Conclusion</vt:lpstr>
      <vt:lpstr>PowerPoint Presentation</vt:lpstr>
      <vt:lpstr>PowerPoint Presentation</vt:lpstr>
      <vt:lpstr>Thank You!</vt:lpstr>
      <vt:lpstr>Resources: </vt:lpstr>
      <vt:lpstr>Annex: Dataset</vt:lpstr>
      <vt:lpstr>Annex: Brief History of YOLO</vt:lpstr>
      <vt:lpstr>PowerPoint Presentation</vt:lpstr>
      <vt:lpstr>PowerPoint Presentation</vt:lpstr>
      <vt:lpstr>Annex: YOLOv5 Architecture</vt:lpstr>
      <vt:lpstr>Annex: Single-Shot Object Detection</vt:lpstr>
      <vt:lpstr>Annex: YOLOv5 Loss Functions</vt:lpstr>
      <vt:lpstr>Annex: Colour Augmentation</vt:lpstr>
      <vt:lpstr>Annex: Dimension Augmentation (1)</vt:lpstr>
      <vt:lpstr>Annex: Dimension Augmentation (2)</vt:lpstr>
      <vt:lpstr>Annex: Dimension Augmentation (3)</vt:lpstr>
      <vt:lpstr>Annex: Auto Learning Bounding Box Anchors</vt:lpstr>
      <vt:lpstr>Annex: Non-Maximum Suppression</vt:lpstr>
      <vt:lpstr>Annex: Intersection over Union (IoU)</vt:lpstr>
      <vt:lpstr>Annex: Mean Average Precision (mAP)</vt:lpstr>
      <vt:lpstr>Annex: Modelling Train-Val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Validating ID Submissions using Machine Vision</dc:title>
  <dc:creator>Almond</dc:creator>
  <cp:lastModifiedBy>Edmond Ang</cp:lastModifiedBy>
  <cp:revision>140</cp:revision>
  <dcterms:modified xsi:type="dcterms:W3CDTF">2023-03-01T01:44:48Z</dcterms:modified>
</cp:coreProperties>
</file>